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57" r:id="rId4"/>
    <p:sldId id="269" r:id="rId5"/>
    <p:sldId id="258" r:id="rId6"/>
    <p:sldId id="267" r:id="rId7"/>
    <p:sldId id="259" r:id="rId8"/>
    <p:sldId id="266" r:id="rId9"/>
    <p:sldId id="260" r:id="rId10"/>
    <p:sldId id="261" r:id="rId11"/>
    <p:sldId id="268" r:id="rId12"/>
    <p:sldId id="264" r:id="rId13"/>
    <p:sldId id="274" r:id="rId14"/>
    <p:sldId id="273" r:id="rId15"/>
    <p:sldId id="271" r:id="rId16"/>
    <p:sldId id="263" r:id="rId17"/>
    <p:sldId id="275"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gyu Chen" initials="LC" lastIdx="2" clrIdx="0">
    <p:extLst>
      <p:ext uri="{19B8F6BF-5375-455C-9EA6-DF929625EA0E}">
        <p15:presenceInfo xmlns:p15="http://schemas.microsoft.com/office/powerpoint/2012/main" userId="S::chen.lingyu@northeastern.edu::c28e9e1f-51b0-46c5-ba73-1db4c6a2b8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68"/>
  </p:normalViewPr>
  <p:slideViewPr>
    <p:cSldViewPr snapToGrid="0" snapToObjects="1">
      <p:cViewPr varScale="1">
        <p:scale>
          <a:sx n="90" d="100"/>
          <a:sy n="90" d="100"/>
        </p:scale>
        <p:origin x="232" y="66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DABABA-FE3B-4F00-8C9F-E255DAEC9B5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1EF888-A484-4C6D-A5C7-3B41EAEBAC45}">
      <dgm:prSet/>
      <dgm:spPr/>
      <dgm:t>
        <a:bodyPr/>
        <a:lstStyle/>
        <a:p>
          <a:r>
            <a:rPr lang="en-US" dirty="0"/>
            <a:t>Screen Shoots from Line Connector game</a:t>
          </a:r>
        </a:p>
        <a:p>
          <a:r>
            <a:rPr lang="en-US" dirty="0"/>
            <a:t>Matrix scope: 4*5 ~ 5*6</a:t>
          </a:r>
        </a:p>
      </dgm:t>
    </dgm:pt>
    <dgm:pt modelId="{FB789EC5-629D-41D1-9AF8-16709DA44AB3}" type="parTrans" cxnId="{3440C1CA-691F-4041-A32A-C415A4D41C57}">
      <dgm:prSet/>
      <dgm:spPr/>
      <dgm:t>
        <a:bodyPr/>
        <a:lstStyle/>
        <a:p>
          <a:endParaRPr lang="en-US"/>
        </a:p>
      </dgm:t>
    </dgm:pt>
    <dgm:pt modelId="{18D50A13-99BF-4761-ACE7-9B1F9C3B74D3}" type="sibTrans" cxnId="{3440C1CA-691F-4041-A32A-C415A4D41C57}">
      <dgm:prSet/>
      <dgm:spPr/>
      <dgm:t>
        <a:bodyPr/>
        <a:lstStyle/>
        <a:p>
          <a:endParaRPr lang="en-US"/>
        </a:p>
      </dgm:t>
    </dgm:pt>
    <dgm:pt modelId="{5176D57B-E22F-4848-A03B-FBABE4FCF34D}">
      <dgm:prSet/>
      <dgm:spPr/>
      <dgm:t>
        <a:bodyPr/>
        <a:lstStyle/>
        <a:p>
          <a:r>
            <a:rPr lang="en-US" dirty="0"/>
            <a:t>Road network of Pennsylvania from Stanford Large Network Dataset Collection</a:t>
          </a:r>
        </a:p>
        <a:p>
          <a:r>
            <a:rPr lang="en-US" altLang="zh-CN" dirty="0"/>
            <a:t>Nodes: 1088092 Edges: 3083796</a:t>
          </a:r>
          <a:endParaRPr lang="en-US" dirty="0"/>
        </a:p>
      </dgm:t>
    </dgm:pt>
    <dgm:pt modelId="{A17B3DAB-E7D9-4A04-9B67-8789C3CD06FC}" type="parTrans" cxnId="{274974B0-6BFE-4C14-962F-58BDA6035497}">
      <dgm:prSet/>
      <dgm:spPr/>
      <dgm:t>
        <a:bodyPr/>
        <a:lstStyle/>
        <a:p>
          <a:endParaRPr lang="en-US"/>
        </a:p>
      </dgm:t>
    </dgm:pt>
    <dgm:pt modelId="{0CE2E968-FE59-43B4-97B1-F61AFE4C02AC}" type="sibTrans" cxnId="{274974B0-6BFE-4C14-962F-58BDA6035497}">
      <dgm:prSet/>
      <dgm:spPr/>
      <dgm:t>
        <a:bodyPr/>
        <a:lstStyle/>
        <a:p>
          <a:endParaRPr lang="en-US"/>
        </a:p>
      </dgm:t>
    </dgm:pt>
    <dgm:pt modelId="{A3736419-EA25-EF41-9B80-D53520E870CE}" type="pres">
      <dgm:prSet presAssocID="{F5DABABA-FE3B-4F00-8C9F-E255DAEC9B52}" presName="linear" presStyleCnt="0">
        <dgm:presLayoutVars>
          <dgm:animLvl val="lvl"/>
          <dgm:resizeHandles val="exact"/>
        </dgm:presLayoutVars>
      </dgm:prSet>
      <dgm:spPr/>
    </dgm:pt>
    <dgm:pt modelId="{3FE11DE7-C338-A341-8308-DCDA3556A6B7}" type="pres">
      <dgm:prSet presAssocID="{D11EF888-A484-4C6D-A5C7-3B41EAEBAC45}" presName="parentText" presStyleLbl="node1" presStyleIdx="0" presStyleCnt="2">
        <dgm:presLayoutVars>
          <dgm:chMax val="0"/>
          <dgm:bulletEnabled val="1"/>
        </dgm:presLayoutVars>
      </dgm:prSet>
      <dgm:spPr/>
    </dgm:pt>
    <dgm:pt modelId="{5BA15FB6-EE19-884F-B23A-B8DF859F9CC1}" type="pres">
      <dgm:prSet presAssocID="{18D50A13-99BF-4761-ACE7-9B1F9C3B74D3}" presName="spacer" presStyleCnt="0"/>
      <dgm:spPr/>
    </dgm:pt>
    <dgm:pt modelId="{9CDBBEAF-69A7-2442-9E60-7E7156BB2971}" type="pres">
      <dgm:prSet presAssocID="{5176D57B-E22F-4848-A03B-FBABE4FCF34D}" presName="parentText" presStyleLbl="node1" presStyleIdx="1" presStyleCnt="2">
        <dgm:presLayoutVars>
          <dgm:chMax val="0"/>
          <dgm:bulletEnabled val="1"/>
        </dgm:presLayoutVars>
      </dgm:prSet>
      <dgm:spPr/>
    </dgm:pt>
  </dgm:ptLst>
  <dgm:cxnLst>
    <dgm:cxn modelId="{5121775D-5C4E-E14D-A696-73974A27FD09}" type="presOf" srcId="{D11EF888-A484-4C6D-A5C7-3B41EAEBAC45}" destId="{3FE11DE7-C338-A341-8308-DCDA3556A6B7}" srcOrd="0" destOrd="0" presId="urn:microsoft.com/office/officeart/2005/8/layout/vList2"/>
    <dgm:cxn modelId="{274974B0-6BFE-4C14-962F-58BDA6035497}" srcId="{F5DABABA-FE3B-4F00-8C9F-E255DAEC9B52}" destId="{5176D57B-E22F-4848-A03B-FBABE4FCF34D}" srcOrd="1" destOrd="0" parTransId="{A17B3DAB-E7D9-4A04-9B67-8789C3CD06FC}" sibTransId="{0CE2E968-FE59-43B4-97B1-F61AFE4C02AC}"/>
    <dgm:cxn modelId="{3440C1CA-691F-4041-A32A-C415A4D41C57}" srcId="{F5DABABA-FE3B-4F00-8C9F-E255DAEC9B52}" destId="{D11EF888-A484-4C6D-A5C7-3B41EAEBAC45}" srcOrd="0" destOrd="0" parTransId="{FB789EC5-629D-41D1-9AF8-16709DA44AB3}" sibTransId="{18D50A13-99BF-4761-ACE7-9B1F9C3B74D3}"/>
    <dgm:cxn modelId="{214A5FE2-A7FE-1246-AF9D-B31ADDA4FF6D}" type="presOf" srcId="{F5DABABA-FE3B-4F00-8C9F-E255DAEC9B52}" destId="{A3736419-EA25-EF41-9B80-D53520E870CE}" srcOrd="0" destOrd="0" presId="urn:microsoft.com/office/officeart/2005/8/layout/vList2"/>
    <dgm:cxn modelId="{0F94A2FA-764A-C14E-8DF8-D7F221188C5E}" type="presOf" srcId="{5176D57B-E22F-4848-A03B-FBABE4FCF34D}" destId="{9CDBBEAF-69A7-2442-9E60-7E7156BB2971}" srcOrd="0" destOrd="0" presId="urn:microsoft.com/office/officeart/2005/8/layout/vList2"/>
    <dgm:cxn modelId="{82A78AF6-95B0-0149-A57A-A2E2F81E43DB}" type="presParOf" srcId="{A3736419-EA25-EF41-9B80-D53520E870CE}" destId="{3FE11DE7-C338-A341-8308-DCDA3556A6B7}" srcOrd="0" destOrd="0" presId="urn:microsoft.com/office/officeart/2005/8/layout/vList2"/>
    <dgm:cxn modelId="{84CA5942-F1EC-E24A-A97D-C5F1D6FCE61D}" type="presParOf" srcId="{A3736419-EA25-EF41-9B80-D53520E870CE}" destId="{5BA15FB6-EE19-884F-B23A-B8DF859F9CC1}" srcOrd="1" destOrd="0" presId="urn:microsoft.com/office/officeart/2005/8/layout/vList2"/>
    <dgm:cxn modelId="{4D72310E-9B54-3246-A27A-FB4E7A015E43}" type="presParOf" srcId="{A3736419-EA25-EF41-9B80-D53520E870CE}" destId="{9CDBBEAF-69A7-2442-9E60-7E7156BB297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11DE7-C338-A341-8308-DCDA3556A6B7}">
      <dsp:nvSpPr>
        <dsp:cNvPr id="0" name=""/>
        <dsp:cNvSpPr/>
      </dsp:nvSpPr>
      <dsp:spPr>
        <a:xfrm>
          <a:off x="0" y="75330"/>
          <a:ext cx="6496050" cy="2170349"/>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Screen Shoots from Line Connector game</a:t>
          </a:r>
        </a:p>
        <a:p>
          <a:pPr marL="0" lvl="0" indent="0" algn="l" defTabSz="1244600">
            <a:lnSpc>
              <a:spcPct val="90000"/>
            </a:lnSpc>
            <a:spcBef>
              <a:spcPct val="0"/>
            </a:spcBef>
            <a:spcAft>
              <a:spcPct val="35000"/>
            </a:spcAft>
            <a:buNone/>
          </a:pPr>
          <a:r>
            <a:rPr lang="en-US" sz="2800" kern="1200" dirty="0"/>
            <a:t>Matrix scope: 4*5 ~ 5*6</a:t>
          </a:r>
        </a:p>
      </dsp:txBody>
      <dsp:txXfrm>
        <a:off x="105948" y="181278"/>
        <a:ext cx="6284154" cy="1958453"/>
      </dsp:txXfrm>
    </dsp:sp>
    <dsp:sp modelId="{9CDBBEAF-69A7-2442-9E60-7E7156BB2971}">
      <dsp:nvSpPr>
        <dsp:cNvPr id="0" name=""/>
        <dsp:cNvSpPr/>
      </dsp:nvSpPr>
      <dsp:spPr>
        <a:xfrm>
          <a:off x="0" y="2326320"/>
          <a:ext cx="6496050" cy="2170349"/>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Road network of Pennsylvania from Stanford Large Network Dataset Collection</a:t>
          </a:r>
        </a:p>
        <a:p>
          <a:pPr marL="0" lvl="0" indent="0" algn="l" defTabSz="1244600">
            <a:lnSpc>
              <a:spcPct val="90000"/>
            </a:lnSpc>
            <a:spcBef>
              <a:spcPct val="0"/>
            </a:spcBef>
            <a:spcAft>
              <a:spcPct val="35000"/>
            </a:spcAft>
            <a:buNone/>
          </a:pPr>
          <a:r>
            <a:rPr lang="en-US" altLang="zh-CN" sz="2800" kern="1200" dirty="0"/>
            <a:t>Nodes: 1088092 Edges: 3083796</a:t>
          </a:r>
          <a:endParaRPr lang="en-US" sz="2800" kern="1200" dirty="0"/>
        </a:p>
      </dsp:txBody>
      <dsp:txXfrm>
        <a:off x="105948" y="2432268"/>
        <a:ext cx="6284154" cy="195845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4/21/19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4/21/19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jpg"/><Relationship Id="rId4" Type="http://schemas.openxmlformats.org/officeDocument/2006/relationships/image" Target="../media/image3.png"/><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652F-38DD-EE41-A043-58EAC422AE7E}"/>
              </a:ext>
            </a:extLst>
          </p:cNvPr>
          <p:cNvSpPr>
            <a:spLocks noGrp="1"/>
          </p:cNvSpPr>
          <p:nvPr>
            <p:ph type="ctrTitle"/>
          </p:nvPr>
        </p:nvSpPr>
        <p:spPr/>
        <p:txBody>
          <a:bodyPr/>
          <a:lstStyle/>
          <a:p>
            <a:r>
              <a:rPr lang="en-US" altLang="zh-CN" dirty="0"/>
              <a:t>Line Connector &amp;</a:t>
            </a:r>
            <a:br>
              <a:rPr lang="en-US" dirty="0"/>
            </a:br>
            <a:r>
              <a:rPr lang="en-US" dirty="0"/>
              <a:t>Path Recommend</a:t>
            </a:r>
          </a:p>
        </p:txBody>
      </p:sp>
      <p:sp>
        <p:nvSpPr>
          <p:cNvPr id="3" name="Subtitle 2">
            <a:extLst>
              <a:ext uri="{FF2B5EF4-FFF2-40B4-BE49-F238E27FC236}">
                <a16:creationId xmlns:a16="http://schemas.microsoft.com/office/drawing/2014/main" id="{5F61C841-6873-8744-B976-5B3A7650E9A4}"/>
              </a:ext>
            </a:extLst>
          </p:cNvPr>
          <p:cNvSpPr>
            <a:spLocks noGrp="1"/>
          </p:cNvSpPr>
          <p:nvPr>
            <p:ph type="subTitle" idx="1"/>
          </p:nvPr>
        </p:nvSpPr>
        <p:spPr>
          <a:xfrm>
            <a:off x="1154954" y="5410200"/>
            <a:ext cx="9966436" cy="861420"/>
          </a:xfrm>
        </p:spPr>
        <p:txBody>
          <a:bodyPr>
            <a:normAutofit fontScale="70000" lnSpcReduction="20000"/>
          </a:bodyPr>
          <a:lstStyle/>
          <a:p>
            <a:r>
              <a:rPr lang="en-US" dirty="0"/>
              <a:t>															Team #2			</a:t>
            </a:r>
          </a:p>
          <a:p>
            <a:r>
              <a:rPr lang="en-US" dirty="0"/>
              <a:t>															</a:t>
            </a:r>
            <a:r>
              <a:rPr lang="en-US" cap="none" dirty="0" err="1"/>
              <a:t>Zechuan</a:t>
            </a:r>
            <a:r>
              <a:rPr lang="en-US" cap="none" dirty="0"/>
              <a:t> Miao</a:t>
            </a:r>
          </a:p>
          <a:p>
            <a:r>
              <a:rPr lang="en-US" cap="none" dirty="0"/>
              <a:t>														         </a:t>
            </a:r>
            <a:r>
              <a:rPr lang="en-US" cap="none" dirty="0" err="1"/>
              <a:t>Lingyu</a:t>
            </a:r>
            <a:r>
              <a:rPr lang="en-US" cap="none" dirty="0"/>
              <a:t> Chen</a:t>
            </a:r>
            <a:endParaRPr lang="en-US" dirty="0"/>
          </a:p>
        </p:txBody>
      </p:sp>
      <p:sp>
        <p:nvSpPr>
          <p:cNvPr id="5" name="Subtitle 2">
            <a:extLst>
              <a:ext uri="{FF2B5EF4-FFF2-40B4-BE49-F238E27FC236}">
                <a16:creationId xmlns:a16="http://schemas.microsoft.com/office/drawing/2014/main" id="{C341C635-C6F0-CF49-8403-EAB2B65DFCBC}"/>
              </a:ext>
            </a:extLst>
          </p:cNvPr>
          <p:cNvSpPr txBox="1">
            <a:spLocks/>
          </p:cNvSpPr>
          <p:nvPr/>
        </p:nvSpPr>
        <p:spPr>
          <a:xfrm>
            <a:off x="1154955" y="4777381"/>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dirty="0"/>
              <a:t>										   </a:t>
            </a:r>
            <a:r>
              <a:rPr lang="en-US" dirty="0">
                <a:solidFill>
                  <a:schemeClr val="tx1"/>
                </a:solidFill>
              </a:rPr>
              <a:t>----</a:t>
            </a:r>
            <a:r>
              <a:rPr lang="en-US" cap="none" dirty="0">
                <a:solidFill>
                  <a:schemeClr val="tx1"/>
                </a:solidFill>
              </a:rPr>
              <a:t>Based On Spark </a:t>
            </a:r>
            <a:r>
              <a:rPr lang="en-US" cap="none" dirty="0" err="1">
                <a:solidFill>
                  <a:schemeClr val="tx1"/>
                </a:solidFill>
              </a:rPr>
              <a:t>GraphX</a:t>
            </a:r>
            <a:endParaRPr lang="en-US" dirty="0">
              <a:solidFill>
                <a:schemeClr val="tx1"/>
              </a:solidFill>
            </a:endParaRPr>
          </a:p>
        </p:txBody>
      </p:sp>
    </p:spTree>
    <p:extLst>
      <p:ext uri="{BB962C8B-B14F-4D97-AF65-F5344CB8AC3E}">
        <p14:creationId xmlns:p14="http://schemas.microsoft.com/office/powerpoint/2010/main" val="3515433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EBF9ACB-A45D-0546-AE4F-9BC1CDB3296D}"/>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Single Interface for user to:</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F324C9F-508C-7F44-9E12-92B4DA7904CB}"/>
              </a:ext>
            </a:extLst>
          </p:cNvPr>
          <p:cNvSpPr>
            <a:spLocks noGrp="1"/>
          </p:cNvSpPr>
          <p:nvPr>
            <p:ph idx="1"/>
          </p:nvPr>
        </p:nvSpPr>
        <p:spPr>
          <a:xfrm>
            <a:off x="648930" y="2805456"/>
            <a:ext cx="5122606" cy="3658689"/>
          </a:xfrm>
        </p:spPr>
        <p:txBody>
          <a:bodyPr>
            <a:normAutofit/>
          </a:bodyPr>
          <a:lstStyle/>
          <a:p>
            <a:r>
              <a:rPr lang="en-US" dirty="0"/>
              <a:t>Input their:</a:t>
            </a:r>
          </a:p>
          <a:p>
            <a:pPr lvl="1"/>
            <a:r>
              <a:rPr lang="en-US" dirty="0"/>
              <a:t>1. Visiting area(a general scope)</a:t>
            </a:r>
          </a:p>
          <a:p>
            <a:pPr lvl="1"/>
            <a:r>
              <a:rPr lang="en-US" dirty="0"/>
              <a:t>2. Living node (where they start their journey)</a:t>
            </a:r>
          </a:p>
          <a:p>
            <a:pPr lvl="1"/>
            <a:r>
              <a:rPr lang="en-US" dirty="0"/>
              <a:t>3. Number of the spots they are going to visit</a:t>
            </a:r>
          </a:p>
          <a:p>
            <a:pPr lvl="1"/>
            <a:r>
              <a:rPr lang="en-US" dirty="0"/>
              <a:t>4. Every node they plan</a:t>
            </a:r>
            <a:r>
              <a:rPr lang="zh-CN" altLang="en-US" dirty="0"/>
              <a:t> </a:t>
            </a:r>
            <a:r>
              <a:rPr lang="en-US" dirty="0"/>
              <a:t>to visit</a:t>
            </a:r>
          </a:p>
        </p:txBody>
      </p:sp>
      <p:pic>
        <p:nvPicPr>
          <p:cNvPr id="4" name="Picture 3">
            <a:extLst>
              <a:ext uri="{FF2B5EF4-FFF2-40B4-BE49-F238E27FC236}">
                <a16:creationId xmlns:a16="http://schemas.microsoft.com/office/drawing/2014/main" id="{36C8325B-AA45-D74E-B57B-17B3988559A5}"/>
              </a:ext>
            </a:extLst>
          </p:cNvPr>
          <p:cNvPicPr>
            <a:picLocks noChangeAspect="1"/>
          </p:cNvPicPr>
          <p:nvPr/>
        </p:nvPicPr>
        <p:blipFill>
          <a:blip r:embed="rId2"/>
          <a:stretch>
            <a:fillRect/>
          </a:stretch>
        </p:blipFill>
        <p:spPr>
          <a:xfrm>
            <a:off x="6091443" y="2805456"/>
            <a:ext cx="5451627" cy="2575893"/>
          </a:xfrm>
          <a:prstGeom prst="rect">
            <a:avLst/>
          </a:prstGeom>
          <a:effectLst/>
        </p:spPr>
      </p:pic>
    </p:spTree>
    <p:extLst>
      <p:ext uri="{BB962C8B-B14F-4D97-AF65-F5344CB8AC3E}">
        <p14:creationId xmlns:p14="http://schemas.microsoft.com/office/powerpoint/2010/main" val="2411515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EBF9ACB-A45D-0546-AE4F-9BC1CDB3296D}"/>
              </a:ext>
            </a:extLst>
          </p:cNvPr>
          <p:cNvSpPr>
            <a:spLocks noGrp="1"/>
          </p:cNvSpPr>
          <p:nvPr>
            <p:ph type="title"/>
          </p:nvPr>
        </p:nvSpPr>
        <p:spPr>
          <a:xfrm>
            <a:off x="648930" y="251833"/>
            <a:ext cx="9252154" cy="1782334"/>
          </a:xfrm>
        </p:spPr>
        <p:txBody>
          <a:bodyPr>
            <a:normAutofit fontScale="90000"/>
          </a:bodyPr>
          <a:lstStyle/>
          <a:p>
            <a:r>
              <a:rPr lang="en-US" dirty="0">
                <a:solidFill>
                  <a:srgbClr val="EBEBEB"/>
                </a:solidFill>
              </a:rPr>
              <a:t>The program calculate the graph and return the shortest routine for user in their selected area:</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CF324C9F-508C-7F44-9E12-92B4DA7904CB}"/>
              </a:ext>
            </a:extLst>
          </p:cNvPr>
          <p:cNvSpPr>
            <a:spLocks noGrp="1"/>
          </p:cNvSpPr>
          <p:nvPr>
            <p:ph idx="1"/>
          </p:nvPr>
        </p:nvSpPr>
        <p:spPr>
          <a:xfrm>
            <a:off x="648930" y="2805456"/>
            <a:ext cx="5122606" cy="3658689"/>
          </a:xfrm>
        </p:spPr>
        <p:txBody>
          <a:bodyPr>
            <a:normAutofit/>
          </a:bodyPr>
          <a:lstStyle/>
          <a:p>
            <a:r>
              <a:rPr lang="en-US" dirty="0"/>
              <a:t>Output:</a:t>
            </a:r>
          </a:p>
          <a:p>
            <a:pPr lvl="1"/>
            <a:r>
              <a:rPr lang="en-US" dirty="0"/>
              <a:t>one best(shortest) route goes from user living node through all selected destinations without duplication or backtrack.</a:t>
            </a:r>
          </a:p>
        </p:txBody>
      </p:sp>
      <p:pic>
        <p:nvPicPr>
          <p:cNvPr id="4" name="Picture 3">
            <a:extLst>
              <a:ext uri="{FF2B5EF4-FFF2-40B4-BE49-F238E27FC236}">
                <a16:creationId xmlns:a16="http://schemas.microsoft.com/office/drawing/2014/main" id="{36C8325B-AA45-D74E-B57B-17B3988559A5}"/>
              </a:ext>
            </a:extLst>
          </p:cNvPr>
          <p:cNvPicPr>
            <a:picLocks noChangeAspect="1"/>
          </p:cNvPicPr>
          <p:nvPr/>
        </p:nvPicPr>
        <p:blipFill>
          <a:blip r:embed="rId2"/>
          <a:stretch>
            <a:fillRect/>
          </a:stretch>
        </p:blipFill>
        <p:spPr>
          <a:xfrm>
            <a:off x="6091443" y="2805456"/>
            <a:ext cx="5451627" cy="2575893"/>
          </a:xfrm>
          <a:prstGeom prst="rect">
            <a:avLst/>
          </a:prstGeom>
          <a:effectLst/>
        </p:spPr>
      </p:pic>
    </p:spTree>
    <p:extLst>
      <p:ext uri="{BB962C8B-B14F-4D97-AF65-F5344CB8AC3E}">
        <p14:creationId xmlns:p14="http://schemas.microsoft.com/office/powerpoint/2010/main" val="1660354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A6D9-3D35-FB4F-B844-600EAD9DC4AB}"/>
              </a:ext>
            </a:extLst>
          </p:cNvPr>
          <p:cNvSpPr>
            <a:spLocks noGrp="1"/>
          </p:cNvSpPr>
          <p:nvPr>
            <p:ph type="title"/>
          </p:nvPr>
        </p:nvSpPr>
        <p:spPr>
          <a:xfrm>
            <a:off x="646112" y="452718"/>
            <a:ext cx="4165580" cy="1400530"/>
          </a:xfrm>
        </p:spPr>
        <p:txBody>
          <a:bodyPr>
            <a:normAutofit/>
          </a:bodyPr>
          <a:lstStyle/>
          <a:p>
            <a:r>
              <a:rPr lang="en-US"/>
              <a:t>Criteria</a:t>
            </a:r>
            <a:endParaRPr lang="en-US" dirty="0"/>
          </a:p>
        </p:txBody>
      </p:sp>
      <p:sp>
        <p:nvSpPr>
          <p:cNvPr id="11" name="Freeform: Shape 10">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3"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a:extLst>
              <a:ext uri="{FF2B5EF4-FFF2-40B4-BE49-F238E27FC236}">
                <a16:creationId xmlns:a16="http://schemas.microsoft.com/office/drawing/2014/main" id="{A3B9F042-9772-E943-9177-FA86C0E84C38}"/>
              </a:ext>
            </a:extLst>
          </p:cNvPr>
          <p:cNvPicPr>
            <a:picLocks noChangeAspect="1"/>
          </p:cNvPicPr>
          <p:nvPr/>
        </p:nvPicPr>
        <p:blipFill rotWithShape="1">
          <a:blip r:embed="rId3"/>
          <a:srcRect l="1" t="2676" r="41773" b="-1"/>
          <a:stretch/>
        </p:blipFill>
        <p:spPr>
          <a:xfrm>
            <a:off x="5663388" y="3798494"/>
            <a:ext cx="4779060" cy="1238160"/>
          </a:xfrm>
          <a:prstGeom prst="rect">
            <a:avLst/>
          </a:prstGeom>
          <a:effectLst/>
        </p:spPr>
      </p:pic>
      <p:sp>
        <p:nvSpPr>
          <p:cNvPr id="15" name="Rectangle 14">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3141B4F-649E-DA4B-AAF0-19821A5CAE42}"/>
              </a:ext>
            </a:extLst>
          </p:cNvPr>
          <p:cNvSpPr>
            <a:spLocks noGrp="1"/>
          </p:cNvSpPr>
          <p:nvPr>
            <p:ph idx="1"/>
          </p:nvPr>
        </p:nvSpPr>
        <p:spPr>
          <a:xfrm>
            <a:off x="646113" y="2052918"/>
            <a:ext cx="4165146" cy="4195481"/>
          </a:xfrm>
        </p:spPr>
        <p:txBody>
          <a:bodyPr>
            <a:normAutofit/>
          </a:bodyPr>
          <a:lstStyle/>
          <a:p>
            <a:r>
              <a:rPr lang="en-US" dirty="0"/>
              <a:t>For the game:</a:t>
            </a:r>
          </a:p>
          <a:p>
            <a:r>
              <a:rPr lang="en-US" dirty="0"/>
              <a:t>The success rate of converting screen shoot to matrix is 100%, takes less than 10 </a:t>
            </a:r>
            <a:r>
              <a:rPr lang="en-US" dirty="0" err="1"/>
              <a:t>ms</a:t>
            </a:r>
            <a:endParaRPr lang="en-US" dirty="0"/>
          </a:p>
          <a:p>
            <a:r>
              <a:rPr lang="en-US" dirty="0"/>
              <a:t>The success rate of Line Connector is 100%</a:t>
            </a:r>
          </a:p>
          <a:p>
            <a:endParaRPr lang="en-US" dirty="0"/>
          </a:p>
          <a:p>
            <a:r>
              <a:rPr lang="en-US" dirty="0"/>
              <a:t>The success rate of the should be 100%, takes about 5 to 10 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4801E1BD-2E84-1143-8C84-40B054DD0741}"/>
              </a:ext>
            </a:extLst>
          </p:cNvPr>
          <p:cNvPicPr>
            <a:picLocks noChangeAspect="1"/>
          </p:cNvPicPr>
          <p:nvPr/>
        </p:nvPicPr>
        <p:blipFill>
          <a:blip r:embed="rId4"/>
          <a:stretch>
            <a:fillRect/>
          </a:stretch>
        </p:blipFill>
        <p:spPr>
          <a:xfrm>
            <a:off x="7041361" y="699876"/>
            <a:ext cx="1394996" cy="2891186"/>
          </a:xfrm>
          <a:prstGeom prst="rect">
            <a:avLst/>
          </a:prstGeom>
          <a:effectLst/>
        </p:spPr>
      </p:pic>
      <p:pic>
        <p:nvPicPr>
          <p:cNvPr id="4" name="Picture 3">
            <a:extLst>
              <a:ext uri="{FF2B5EF4-FFF2-40B4-BE49-F238E27FC236}">
                <a16:creationId xmlns:a16="http://schemas.microsoft.com/office/drawing/2014/main" id="{8C4A6428-20F1-7B4F-8615-C3465853B259}"/>
              </a:ext>
            </a:extLst>
          </p:cNvPr>
          <p:cNvPicPr>
            <a:picLocks noChangeAspect="1"/>
          </p:cNvPicPr>
          <p:nvPr/>
        </p:nvPicPr>
        <p:blipFill rotWithShape="1">
          <a:blip r:embed="rId5"/>
          <a:srcRect r="42049"/>
          <a:stretch/>
        </p:blipFill>
        <p:spPr>
          <a:xfrm>
            <a:off x="5663386" y="5191963"/>
            <a:ext cx="4779061" cy="1510729"/>
          </a:xfrm>
          <a:prstGeom prst="rect">
            <a:avLst/>
          </a:prstGeom>
          <a:effectLst/>
        </p:spPr>
      </p:pic>
    </p:spTree>
    <p:extLst>
      <p:ext uri="{BB962C8B-B14F-4D97-AF65-F5344CB8AC3E}">
        <p14:creationId xmlns:p14="http://schemas.microsoft.com/office/powerpoint/2010/main" val="3829519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72C8294B-5A5C-4D2B-B536-215D70DE8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2" name="Freeform 26">
            <a:extLst>
              <a:ext uri="{FF2B5EF4-FFF2-40B4-BE49-F238E27FC236}">
                <a16:creationId xmlns:a16="http://schemas.microsoft.com/office/drawing/2014/main" id="{0A3E1A52-A5C3-4C7C-B4AB-FB229C4E4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F2519C92-0806-4842-AA3E-15DFABD7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 name="Content Placeholder 3">
            <a:extLst>
              <a:ext uri="{FF2B5EF4-FFF2-40B4-BE49-F238E27FC236}">
                <a16:creationId xmlns:a16="http://schemas.microsoft.com/office/drawing/2014/main" id="{0405ADF9-8324-1244-AA7D-E214B304126B}"/>
              </a:ext>
            </a:extLst>
          </p:cNvPr>
          <p:cNvPicPr>
            <a:picLocks noChangeAspect="1"/>
          </p:cNvPicPr>
          <p:nvPr/>
        </p:nvPicPr>
        <p:blipFill>
          <a:blip r:embed="rId3"/>
          <a:stretch>
            <a:fillRect/>
          </a:stretch>
        </p:blipFill>
        <p:spPr>
          <a:xfrm>
            <a:off x="1016498" y="1853248"/>
            <a:ext cx="1838984" cy="3811372"/>
          </a:xfrm>
          <a:prstGeom prst="rect">
            <a:avLst/>
          </a:prstGeom>
          <a:effectLst/>
        </p:spPr>
      </p:pic>
      <p:pic>
        <p:nvPicPr>
          <p:cNvPr id="7" name="Picture 6">
            <a:extLst>
              <a:ext uri="{FF2B5EF4-FFF2-40B4-BE49-F238E27FC236}">
                <a16:creationId xmlns:a16="http://schemas.microsoft.com/office/drawing/2014/main" id="{F319A8DB-01E7-DA4B-956D-3B377F0EDEB2}"/>
              </a:ext>
            </a:extLst>
          </p:cNvPr>
          <p:cNvPicPr>
            <a:picLocks noChangeAspect="1"/>
          </p:cNvPicPr>
          <p:nvPr/>
        </p:nvPicPr>
        <p:blipFill>
          <a:blip r:embed="rId4"/>
          <a:stretch>
            <a:fillRect/>
          </a:stretch>
        </p:blipFill>
        <p:spPr>
          <a:xfrm>
            <a:off x="4507582" y="3398755"/>
            <a:ext cx="7452934" cy="732415"/>
          </a:xfrm>
          <a:prstGeom prst="rect">
            <a:avLst/>
          </a:prstGeom>
          <a:effectLst/>
        </p:spPr>
      </p:pic>
      <p:sp>
        <p:nvSpPr>
          <p:cNvPr id="3" name="Content Placeholder 2">
            <a:extLst>
              <a:ext uri="{FF2B5EF4-FFF2-40B4-BE49-F238E27FC236}">
                <a16:creationId xmlns:a16="http://schemas.microsoft.com/office/drawing/2014/main" id="{F3141B4F-649E-DA4B-AAF0-19821A5CAE42}"/>
              </a:ext>
            </a:extLst>
          </p:cNvPr>
          <p:cNvSpPr>
            <a:spLocks noGrp="1"/>
          </p:cNvSpPr>
          <p:nvPr>
            <p:ph idx="1"/>
          </p:nvPr>
        </p:nvSpPr>
        <p:spPr>
          <a:xfrm>
            <a:off x="4507582" y="2302643"/>
            <a:ext cx="6491057" cy="883950"/>
          </a:xfrm>
        </p:spPr>
        <p:txBody>
          <a:bodyPr>
            <a:normAutofit/>
          </a:bodyPr>
          <a:lstStyle/>
          <a:p>
            <a:r>
              <a:rPr lang="en-US" dirty="0">
                <a:solidFill>
                  <a:schemeClr val="bg1"/>
                </a:solidFill>
              </a:rPr>
              <a:t>If the problem become more complicated, it can cost more time</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8" name="Title 7">
            <a:extLst>
              <a:ext uri="{FF2B5EF4-FFF2-40B4-BE49-F238E27FC236}">
                <a16:creationId xmlns:a16="http://schemas.microsoft.com/office/drawing/2014/main" id="{93A83157-7344-434F-9184-23EACA89CA13}"/>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40479865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EA5A998-E88C-5D41-8357-8C25943D9B2C}"/>
              </a:ext>
            </a:extLst>
          </p:cNvPr>
          <p:cNvSpPr>
            <a:spLocks noGrp="1"/>
          </p:cNvSpPr>
          <p:nvPr>
            <p:ph type="title"/>
          </p:nvPr>
        </p:nvSpPr>
        <p:spPr>
          <a:xfrm>
            <a:off x="1103312" y="452718"/>
            <a:ext cx="8947522" cy="1400530"/>
          </a:xfrm>
        </p:spPr>
        <p:txBody>
          <a:bodyPr anchor="ctr">
            <a:normAutofit/>
          </a:bodyPr>
          <a:lstStyle/>
          <a:p>
            <a:r>
              <a:rPr lang="en-US" dirty="0">
                <a:solidFill>
                  <a:srgbClr val="FFFFFF"/>
                </a:solidFill>
              </a:rPr>
              <a:t>Criteria</a:t>
            </a:r>
          </a:p>
        </p:txBody>
      </p:sp>
      <p:pic>
        <p:nvPicPr>
          <p:cNvPr id="5" name="Content Placeholder 4">
            <a:extLst>
              <a:ext uri="{FF2B5EF4-FFF2-40B4-BE49-F238E27FC236}">
                <a16:creationId xmlns:a16="http://schemas.microsoft.com/office/drawing/2014/main" id="{7D02ACAF-CFB1-4F48-8D66-F47225961BCE}"/>
              </a:ext>
            </a:extLst>
          </p:cNvPr>
          <p:cNvPicPr>
            <a:picLocks noGrp="1" noChangeAspect="1"/>
          </p:cNvPicPr>
          <p:nvPr>
            <p:ph idx="1"/>
          </p:nvPr>
        </p:nvPicPr>
        <p:blipFill>
          <a:blip r:embed="rId2"/>
          <a:stretch>
            <a:fillRect/>
          </a:stretch>
        </p:blipFill>
        <p:spPr>
          <a:xfrm>
            <a:off x="1099343" y="5436640"/>
            <a:ext cx="11047460" cy="523851"/>
          </a:xfrm>
          <a:prstGeom prst="rect">
            <a:avLst/>
          </a:prstGeom>
        </p:spPr>
      </p:pic>
      <p:pic>
        <p:nvPicPr>
          <p:cNvPr id="4" name="Picture 3">
            <a:extLst>
              <a:ext uri="{FF2B5EF4-FFF2-40B4-BE49-F238E27FC236}">
                <a16:creationId xmlns:a16="http://schemas.microsoft.com/office/drawing/2014/main" id="{B0F5DBC7-3096-4447-A5D6-E6E377F1671F}"/>
              </a:ext>
            </a:extLst>
          </p:cNvPr>
          <p:cNvPicPr>
            <a:picLocks noChangeAspect="1"/>
          </p:cNvPicPr>
          <p:nvPr/>
        </p:nvPicPr>
        <p:blipFill>
          <a:blip r:embed="rId3"/>
          <a:stretch>
            <a:fillRect/>
          </a:stretch>
        </p:blipFill>
        <p:spPr>
          <a:xfrm>
            <a:off x="1103312" y="4312866"/>
            <a:ext cx="10542522" cy="523852"/>
          </a:xfrm>
          <a:prstGeom prst="rect">
            <a:avLst/>
          </a:prstGeom>
        </p:spPr>
      </p:pic>
      <p:sp>
        <p:nvSpPr>
          <p:cNvPr id="6" name="TextBox 5">
            <a:extLst>
              <a:ext uri="{FF2B5EF4-FFF2-40B4-BE49-F238E27FC236}">
                <a16:creationId xmlns:a16="http://schemas.microsoft.com/office/drawing/2014/main" id="{6F9C4663-749B-CD44-B578-12C228954864}"/>
              </a:ext>
            </a:extLst>
          </p:cNvPr>
          <p:cNvSpPr txBox="1"/>
          <p:nvPr/>
        </p:nvSpPr>
        <p:spPr>
          <a:xfrm>
            <a:off x="1103312" y="2595128"/>
            <a:ext cx="4414838" cy="923330"/>
          </a:xfrm>
          <a:prstGeom prst="rect">
            <a:avLst/>
          </a:prstGeom>
          <a:noFill/>
        </p:spPr>
        <p:txBody>
          <a:bodyPr wrap="square" rtlCol="0">
            <a:spAutoFit/>
          </a:bodyPr>
          <a:lstStyle/>
          <a:p>
            <a:r>
              <a:rPr lang="en-US" dirty="0"/>
              <a:t>Test case: </a:t>
            </a:r>
          </a:p>
          <a:p>
            <a:r>
              <a:rPr lang="en-US" dirty="0"/>
              <a:t>Area: from 0 to 10000</a:t>
            </a:r>
          </a:p>
          <a:p>
            <a:r>
              <a:rPr lang="en-US" dirty="0"/>
              <a:t>Nodes: 8</a:t>
            </a:r>
          </a:p>
        </p:txBody>
      </p:sp>
      <p:sp>
        <p:nvSpPr>
          <p:cNvPr id="9" name="TextBox 8">
            <a:extLst>
              <a:ext uri="{FF2B5EF4-FFF2-40B4-BE49-F238E27FC236}">
                <a16:creationId xmlns:a16="http://schemas.microsoft.com/office/drawing/2014/main" id="{D1FAA4CC-D7C7-5942-B3ED-05F996614C16}"/>
              </a:ext>
            </a:extLst>
          </p:cNvPr>
          <p:cNvSpPr txBox="1"/>
          <p:nvPr/>
        </p:nvSpPr>
        <p:spPr>
          <a:xfrm>
            <a:off x="1099343" y="3729500"/>
            <a:ext cx="4881562" cy="369332"/>
          </a:xfrm>
          <a:prstGeom prst="rect">
            <a:avLst/>
          </a:prstGeom>
          <a:noFill/>
        </p:spPr>
        <p:txBody>
          <a:bodyPr wrap="square" rtlCol="0">
            <a:spAutoFit/>
          </a:bodyPr>
          <a:lstStyle/>
          <a:p>
            <a:r>
              <a:rPr lang="en-US" dirty="0"/>
              <a:t>Runt time for finding path from subgraph</a:t>
            </a:r>
          </a:p>
        </p:txBody>
      </p:sp>
      <p:sp>
        <p:nvSpPr>
          <p:cNvPr id="13" name="TextBox 12">
            <a:extLst>
              <a:ext uri="{FF2B5EF4-FFF2-40B4-BE49-F238E27FC236}">
                <a16:creationId xmlns:a16="http://schemas.microsoft.com/office/drawing/2014/main" id="{0D903813-BB87-BE4A-9150-1942A19437B2}"/>
              </a:ext>
            </a:extLst>
          </p:cNvPr>
          <p:cNvSpPr txBox="1"/>
          <p:nvPr/>
        </p:nvSpPr>
        <p:spPr>
          <a:xfrm>
            <a:off x="1099343" y="4951327"/>
            <a:ext cx="6658770" cy="369332"/>
          </a:xfrm>
          <a:prstGeom prst="rect">
            <a:avLst/>
          </a:prstGeom>
          <a:noFill/>
        </p:spPr>
        <p:txBody>
          <a:bodyPr wrap="square" rtlCol="0">
            <a:spAutoFit/>
          </a:bodyPr>
          <a:lstStyle/>
          <a:p>
            <a:r>
              <a:rPr lang="en-US" dirty="0"/>
              <a:t>Runt time for whole process, including extract subgraph</a:t>
            </a:r>
          </a:p>
        </p:txBody>
      </p:sp>
    </p:spTree>
    <p:extLst>
      <p:ext uri="{BB962C8B-B14F-4D97-AF65-F5344CB8AC3E}">
        <p14:creationId xmlns:p14="http://schemas.microsoft.com/office/powerpoint/2010/main" val="146605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B94C-C3C3-094B-8007-29192A32A22A}"/>
              </a:ext>
            </a:extLst>
          </p:cNvPr>
          <p:cNvSpPr>
            <a:spLocks noGrp="1"/>
          </p:cNvSpPr>
          <p:nvPr>
            <p:ph type="title"/>
          </p:nvPr>
        </p:nvSpPr>
        <p:spPr/>
        <p:txBody>
          <a:bodyPr/>
          <a:lstStyle/>
          <a:p>
            <a:r>
              <a:rPr lang="en-US" dirty="0">
                <a:solidFill>
                  <a:srgbClr val="FFFFFF"/>
                </a:solidFill>
              </a:rPr>
              <a:t>Criteria</a:t>
            </a:r>
            <a:endParaRPr lang="en-US" dirty="0"/>
          </a:p>
        </p:txBody>
      </p:sp>
      <p:sp>
        <p:nvSpPr>
          <p:cNvPr id="3" name="Content Placeholder 2">
            <a:extLst>
              <a:ext uri="{FF2B5EF4-FFF2-40B4-BE49-F238E27FC236}">
                <a16:creationId xmlns:a16="http://schemas.microsoft.com/office/drawing/2014/main" id="{E288069D-F737-8B4C-8246-2EB7540D870D}"/>
              </a:ext>
            </a:extLst>
          </p:cNvPr>
          <p:cNvSpPr>
            <a:spLocks noGrp="1"/>
          </p:cNvSpPr>
          <p:nvPr>
            <p:ph idx="1"/>
          </p:nvPr>
        </p:nvSpPr>
        <p:spPr/>
        <p:txBody>
          <a:bodyPr/>
          <a:lstStyle/>
          <a:p>
            <a:r>
              <a:rPr lang="en-US" dirty="0"/>
              <a:t>For the real world road network:</a:t>
            </a:r>
          </a:p>
          <a:p>
            <a:r>
              <a:rPr lang="en-US" dirty="0"/>
              <a:t>Our System can provide</a:t>
            </a:r>
            <a:r>
              <a:rPr lang="zh-CN" altLang="en-US" dirty="0"/>
              <a:t> </a:t>
            </a:r>
            <a:r>
              <a:rPr lang="en-US" dirty="0"/>
              <a:t>the path</a:t>
            </a:r>
            <a:r>
              <a:rPr lang="zh-CN" altLang="en-US" dirty="0"/>
              <a:t> </a:t>
            </a:r>
            <a:r>
              <a:rPr lang="en-US" dirty="0"/>
              <a:t>for user in 2s for case that nodes less than 10</a:t>
            </a:r>
          </a:p>
          <a:p>
            <a:r>
              <a:rPr lang="en-US" dirty="0"/>
              <a:t>The success rate of the game part can be more than 90%, Why?</a:t>
            </a:r>
          </a:p>
          <a:p>
            <a:endParaRPr lang="en-US" dirty="0"/>
          </a:p>
        </p:txBody>
      </p:sp>
    </p:spTree>
    <p:extLst>
      <p:ext uri="{BB962C8B-B14F-4D97-AF65-F5344CB8AC3E}">
        <p14:creationId xmlns:p14="http://schemas.microsoft.com/office/powerpoint/2010/main" val="1134493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524D91A-369F-6544-A45C-DA85C889F13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We</a:t>
            </a:r>
            <a:r>
              <a:rPr lang="zh-CN" altLang="en-US" dirty="0">
                <a:solidFill>
                  <a:srgbClr val="EBEBEB"/>
                </a:solidFill>
              </a:rPr>
              <a:t> </a:t>
            </a:r>
            <a:r>
              <a:rPr lang="en-US" altLang="zh-CN" dirty="0">
                <a:solidFill>
                  <a:srgbClr val="EBEBEB"/>
                </a:solidFill>
              </a:rPr>
              <a:t>use subgraphs</a:t>
            </a:r>
            <a:endParaRPr lang="en-US" dirty="0">
              <a:solidFill>
                <a:srgbClr val="EBEBEB"/>
              </a:solidFill>
            </a:endParaRPr>
          </a:p>
        </p:txBody>
      </p:sp>
      <p:sp useBgFill="1">
        <p:nvSpPr>
          <p:cNvPr id="18" name="Freeform: Shape 17">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9" name="Content Placeholder 8">
            <a:extLst>
              <a:ext uri="{FF2B5EF4-FFF2-40B4-BE49-F238E27FC236}">
                <a16:creationId xmlns:a16="http://schemas.microsoft.com/office/drawing/2014/main" id="{FCC1F402-AF08-40CB-8ABA-EC6FFBEB24A8}"/>
              </a:ext>
            </a:extLst>
          </p:cNvPr>
          <p:cNvSpPr>
            <a:spLocks noGrp="1"/>
          </p:cNvSpPr>
          <p:nvPr>
            <p:ph idx="1"/>
          </p:nvPr>
        </p:nvSpPr>
        <p:spPr>
          <a:xfrm>
            <a:off x="648931" y="2548281"/>
            <a:ext cx="5122606" cy="3658689"/>
          </a:xfrm>
        </p:spPr>
        <p:txBody>
          <a:bodyPr>
            <a:normAutofit fontScale="92500" lnSpcReduction="20000"/>
          </a:bodyPr>
          <a:lstStyle/>
          <a:p>
            <a:r>
              <a:rPr lang="en-US" dirty="0"/>
              <a:t>To improve the efficiency, we introduce the subgraph to reduce the dimension of problem. (Because we do not need to traverse all of the nodes apparently, it doesn’t make sense if the destination are thousands of edges apart)</a:t>
            </a:r>
          </a:p>
          <a:p>
            <a:r>
              <a:rPr lang="en-US" dirty="0"/>
              <a:t>Improvement: saves times strongly(30min traverse -&gt; 2min return the same route)</a:t>
            </a:r>
          </a:p>
          <a:p>
            <a:r>
              <a:rPr lang="en-US" dirty="0"/>
              <a:t>Sacrifice: if the subgraph scope is less than 1000 or more ,we may lose some of the edges or connected nodes.</a:t>
            </a:r>
          </a:p>
          <a:p>
            <a:endParaRPr lang="en-US" dirty="0"/>
          </a:p>
        </p:txBody>
      </p:sp>
      <p:pic>
        <p:nvPicPr>
          <p:cNvPr id="7" name="Content Placeholder 3">
            <a:extLst>
              <a:ext uri="{FF2B5EF4-FFF2-40B4-BE49-F238E27FC236}">
                <a16:creationId xmlns:a16="http://schemas.microsoft.com/office/drawing/2014/main" id="{3B884E91-CC65-1E44-9961-2454B0E355C6}"/>
              </a:ext>
            </a:extLst>
          </p:cNvPr>
          <p:cNvPicPr>
            <a:picLocks noChangeAspect="1"/>
          </p:cNvPicPr>
          <p:nvPr/>
        </p:nvPicPr>
        <p:blipFill>
          <a:blip r:embed="rId2"/>
          <a:stretch>
            <a:fillRect/>
          </a:stretch>
        </p:blipFill>
        <p:spPr>
          <a:xfrm>
            <a:off x="6091916" y="3009569"/>
            <a:ext cx="5451627" cy="2739442"/>
          </a:xfrm>
          <a:prstGeom prst="rect">
            <a:avLst/>
          </a:prstGeom>
          <a:effectLst/>
        </p:spPr>
      </p:pic>
    </p:spTree>
    <p:extLst>
      <p:ext uri="{BB962C8B-B14F-4D97-AF65-F5344CB8AC3E}">
        <p14:creationId xmlns:p14="http://schemas.microsoft.com/office/powerpoint/2010/main" val="724776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BF18-05ED-6A43-9F07-BF88F455ECB1}"/>
              </a:ext>
            </a:extLst>
          </p:cNvPr>
          <p:cNvSpPr>
            <a:spLocks noGrp="1"/>
          </p:cNvSpPr>
          <p:nvPr>
            <p:ph type="title"/>
          </p:nvPr>
        </p:nvSpPr>
        <p:spPr>
          <a:xfrm>
            <a:off x="646112" y="452718"/>
            <a:ext cx="4165580" cy="1400530"/>
          </a:xfrm>
        </p:spPr>
        <p:txBody>
          <a:bodyPr vert="horz" lIns="91440" tIns="45720" rIns="91440" bIns="45720" rtlCol="0" anchor="t">
            <a:normAutofit/>
          </a:bodyPr>
          <a:lstStyle/>
          <a:p>
            <a:endParaRPr lang="en-US" dirty="0"/>
          </a:p>
        </p:txBody>
      </p:sp>
      <p:sp>
        <p:nvSpPr>
          <p:cNvPr id="12" name="Freeform: Shape 11">
            <a:extLst>
              <a:ext uri="{FF2B5EF4-FFF2-40B4-BE49-F238E27FC236}">
                <a16:creationId xmlns:a16="http://schemas.microsoft.com/office/drawing/2014/main" id="{01F06C3F-35EE-478B-B96B-1247519C7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72742D7C-18EF-4DDC-B3B1-7D394C34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Content Placeholder 5">
            <a:extLst>
              <a:ext uri="{FF2B5EF4-FFF2-40B4-BE49-F238E27FC236}">
                <a16:creationId xmlns:a16="http://schemas.microsoft.com/office/drawing/2014/main" id="{BA909824-FD33-0D4B-81BB-E3FE0BAEAF94}"/>
              </a:ext>
            </a:extLst>
          </p:cNvPr>
          <p:cNvPicPr>
            <a:picLocks noGrp="1" noChangeAspect="1"/>
          </p:cNvPicPr>
          <p:nvPr>
            <p:ph idx="1"/>
          </p:nvPr>
        </p:nvPicPr>
        <p:blipFill rotWithShape="1">
          <a:blip r:embed="rId3"/>
          <a:srcRect r="18271"/>
          <a:stretch/>
        </p:blipFill>
        <p:spPr>
          <a:xfrm>
            <a:off x="5553492" y="3769332"/>
            <a:ext cx="6532018" cy="719310"/>
          </a:xfrm>
          <a:prstGeom prst="rect">
            <a:avLst/>
          </a:prstGeom>
          <a:effectLst/>
        </p:spPr>
      </p:pic>
      <p:sp>
        <p:nvSpPr>
          <p:cNvPr id="16" name="Rectangle 15">
            <a:extLst>
              <a:ext uri="{FF2B5EF4-FFF2-40B4-BE49-F238E27FC236}">
                <a16:creationId xmlns:a16="http://schemas.microsoft.com/office/drawing/2014/main" id="{5DFB004C-C794-45CE-846D-166C532D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D59C84F4-2FBD-B046-A5D4-8D49A5D280AC}"/>
              </a:ext>
            </a:extLst>
          </p:cNvPr>
          <p:cNvSpPr txBox="1"/>
          <p:nvPr/>
        </p:nvSpPr>
        <p:spPr>
          <a:xfrm>
            <a:off x="646112" y="3190914"/>
            <a:ext cx="3861980" cy="1876145"/>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Test case:</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Start point: 0</a:t>
            </a: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Pass </a:t>
            </a:r>
            <a:r>
              <a:rPr lang="en-US" dirty="0" err="1">
                <a:latin typeface="+mj-lt"/>
                <a:ea typeface="+mj-ea"/>
                <a:cs typeface="+mj-cs"/>
              </a:rPr>
              <a:t>ppints</a:t>
            </a:r>
            <a:r>
              <a:rPr lang="en-US" dirty="0">
                <a:latin typeface="+mj-lt"/>
                <a:ea typeface="+mj-ea"/>
                <a:cs typeface="+mj-cs"/>
              </a:rPr>
              <a:t>: 1, 10, 100, 30, 50, 110, 150</a:t>
            </a:r>
          </a:p>
        </p:txBody>
      </p:sp>
      <p:pic>
        <p:nvPicPr>
          <p:cNvPr id="5" name="Picture 4">
            <a:extLst>
              <a:ext uri="{FF2B5EF4-FFF2-40B4-BE49-F238E27FC236}">
                <a16:creationId xmlns:a16="http://schemas.microsoft.com/office/drawing/2014/main" id="{9AFF97FD-10FC-AE46-869F-A496EB57352B}"/>
              </a:ext>
            </a:extLst>
          </p:cNvPr>
          <p:cNvPicPr>
            <a:picLocks noChangeAspect="1"/>
          </p:cNvPicPr>
          <p:nvPr/>
        </p:nvPicPr>
        <p:blipFill>
          <a:blip r:embed="rId4"/>
          <a:stretch>
            <a:fillRect/>
          </a:stretch>
        </p:blipFill>
        <p:spPr>
          <a:xfrm>
            <a:off x="5604308" y="954356"/>
            <a:ext cx="2232884" cy="2162557"/>
          </a:xfrm>
          <a:prstGeom prst="rect">
            <a:avLst/>
          </a:prstGeom>
          <a:effectLst/>
        </p:spPr>
      </p:pic>
      <p:pic>
        <p:nvPicPr>
          <p:cNvPr id="4" name="Picture 3">
            <a:extLst>
              <a:ext uri="{FF2B5EF4-FFF2-40B4-BE49-F238E27FC236}">
                <a16:creationId xmlns:a16="http://schemas.microsoft.com/office/drawing/2014/main" id="{06367680-EC75-B948-B5AB-03F0DA0CEE79}"/>
              </a:ext>
            </a:extLst>
          </p:cNvPr>
          <p:cNvPicPr>
            <a:picLocks noChangeAspect="1"/>
          </p:cNvPicPr>
          <p:nvPr/>
        </p:nvPicPr>
        <p:blipFill>
          <a:blip r:embed="rId5"/>
          <a:stretch>
            <a:fillRect/>
          </a:stretch>
        </p:blipFill>
        <p:spPr>
          <a:xfrm>
            <a:off x="8014569" y="932693"/>
            <a:ext cx="2627752" cy="1974894"/>
          </a:xfrm>
          <a:prstGeom prst="rect">
            <a:avLst/>
          </a:prstGeom>
          <a:effectLst/>
        </p:spPr>
      </p:pic>
      <p:sp>
        <p:nvSpPr>
          <p:cNvPr id="8" name="TextBox 7">
            <a:extLst>
              <a:ext uri="{FF2B5EF4-FFF2-40B4-BE49-F238E27FC236}">
                <a16:creationId xmlns:a16="http://schemas.microsoft.com/office/drawing/2014/main" id="{99C38BCE-C1E3-4049-959C-CC397C131E3F}"/>
              </a:ext>
            </a:extLst>
          </p:cNvPr>
          <p:cNvSpPr txBox="1"/>
          <p:nvPr/>
        </p:nvSpPr>
        <p:spPr>
          <a:xfrm>
            <a:off x="5604308" y="248334"/>
            <a:ext cx="2090738" cy="646331"/>
          </a:xfrm>
          <a:prstGeom prst="rect">
            <a:avLst/>
          </a:prstGeom>
          <a:noFill/>
        </p:spPr>
        <p:txBody>
          <a:bodyPr wrap="square" rtlCol="0">
            <a:spAutoFit/>
          </a:bodyPr>
          <a:lstStyle/>
          <a:p>
            <a:r>
              <a:rPr lang="en-US" dirty="0">
                <a:solidFill>
                  <a:schemeClr val="bg1"/>
                </a:solidFill>
              </a:rPr>
              <a:t>Subgraph of 1000 nodes level</a:t>
            </a:r>
          </a:p>
        </p:txBody>
      </p:sp>
      <p:sp>
        <p:nvSpPr>
          <p:cNvPr id="13" name="TextBox 12">
            <a:extLst>
              <a:ext uri="{FF2B5EF4-FFF2-40B4-BE49-F238E27FC236}">
                <a16:creationId xmlns:a16="http://schemas.microsoft.com/office/drawing/2014/main" id="{B702988A-BDE6-2141-98CA-B71610324848}"/>
              </a:ext>
            </a:extLst>
          </p:cNvPr>
          <p:cNvSpPr txBox="1"/>
          <p:nvPr/>
        </p:nvSpPr>
        <p:spPr>
          <a:xfrm>
            <a:off x="7938639" y="280914"/>
            <a:ext cx="2090738" cy="646331"/>
          </a:xfrm>
          <a:prstGeom prst="rect">
            <a:avLst/>
          </a:prstGeom>
          <a:noFill/>
        </p:spPr>
        <p:txBody>
          <a:bodyPr wrap="square" rtlCol="0">
            <a:spAutoFit/>
          </a:bodyPr>
          <a:lstStyle/>
          <a:p>
            <a:r>
              <a:rPr lang="en-US" dirty="0">
                <a:solidFill>
                  <a:schemeClr val="bg1"/>
                </a:solidFill>
              </a:rPr>
              <a:t>Subgraph of 5000 nodes level</a:t>
            </a:r>
          </a:p>
        </p:txBody>
      </p:sp>
      <p:sp>
        <p:nvSpPr>
          <p:cNvPr id="15" name="TextBox 14">
            <a:extLst>
              <a:ext uri="{FF2B5EF4-FFF2-40B4-BE49-F238E27FC236}">
                <a16:creationId xmlns:a16="http://schemas.microsoft.com/office/drawing/2014/main" id="{0621A79C-07BD-D241-89CC-3E30ABB640E6}"/>
              </a:ext>
            </a:extLst>
          </p:cNvPr>
          <p:cNvSpPr txBox="1"/>
          <p:nvPr/>
        </p:nvSpPr>
        <p:spPr>
          <a:xfrm>
            <a:off x="5511959" y="3400000"/>
            <a:ext cx="3633490" cy="369332"/>
          </a:xfrm>
          <a:prstGeom prst="rect">
            <a:avLst/>
          </a:prstGeom>
          <a:noFill/>
        </p:spPr>
        <p:txBody>
          <a:bodyPr wrap="square" rtlCol="0">
            <a:spAutoFit/>
          </a:bodyPr>
          <a:lstStyle/>
          <a:p>
            <a:r>
              <a:rPr lang="en-US" dirty="0">
                <a:solidFill>
                  <a:schemeClr val="bg1"/>
                </a:solidFill>
              </a:rPr>
              <a:t>Subgraph of 8000 nodes level</a:t>
            </a:r>
          </a:p>
        </p:txBody>
      </p:sp>
      <p:pic>
        <p:nvPicPr>
          <p:cNvPr id="9" name="Picture 8">
            <a:extLst>
              <a:ext uri="{FF2B5EF4-FFF2-40B4-BE49-F238E27FC236}">
                <a16:creationId xmlns:a16="http://schemas.microsoft.com/office/drawing/2014/main" id="{E012FFA4-113F-3E46-A8EF-94B80426F1E9}"/>
              </a:ext>
            </a:extLst>
          </p:cNvPr>
          <p:cNvPicPr>
            <a:picLocks noChangeAspect="1"/>
          </p:cNvPicPr>
          <p:nvPr/>
        </p:nvPicPr>
        <p:blipFill>
          <a:blip r:embed="rId6"/>
          <a:stretch>
            <a:fillRect/>
          </a:stretch>
        </p:blipFill>
        <p:spPr>
          <a:xfrm>
            <a:off x="5553492" y="5031392"/>
            <a:ext cx="6375719" cy="826482"/>
          </a:xfrm>
          <a:prstGeom prst="rect">
            <a:avLst/>
          </a:prstGeom>
        </p:spPr>
      </p:pic>
      <p:sp>
        <p:nvSpPr>
          <p:cNvPr id="17" name="TextBox 16">
            <a:extLst>
              <a:ext uri="{FF2B5EF4-FFF2-40B4-BE49-F238E27FC236}">
                <a16:creationId xmlns:a16="http://schemas.microsoft.com/office/drawing/2014/main" id="{E295A85F-3C41-D749-8B05-782DD1E8C053}"/>
              </a:ext>
            </a:extLst>
          </p:cNvPr>
          <p:cNvSpPr txBox="1"/>
          <p:nvPr/>
        </p:nvSpPr>
        <p:spPr>
          <a:xfrm>
            <a:off x="5511959" y="4576686"/>
            <a:ext cx="3633490" cy="369332"/>
          </a:xfrm>
          <a:prstGeom prst="rect">
            <a:avLst/>
          </a:prstGeom>
          <a:noFill/>
        </p:spPr>
        <p:txBody>
          <a:bodyPr wrap="square" rtlCol="0">
            <a:spAutoFit/>
          </a:bodyPr>
          <a:lstStyle/>
          <a:p>
            <a:r>
              <a:rPr lang="en-US" dirty="0">
                <a:solidFill>
                  <a:schemeClr val="bg1"/>
                </a:solidFill>
              </a:rPr>
              <a:t>Subgraph of 20000 nodes level</a:t>
            </a:r>
          </a:p>
        </p:txBody>
      </p:sp>
      <p:pic>
        <p:nvPicPr>
          <p:cNvPr id="10" name="Picture 9">
            <a:extLst>
              <a:ext uri="{FF2B5EF4-FFF2-40B4-BE49-F238E27FC236}">
                <a16:creationId xmlns:a16="http://schemas.microsoft.com/office/drawing/2014/main" id="{AB52F957-1587-5641-8FB7-45B392E5C4E7}"/>
              </a:ext>
            </a:extLst>
          </p:cNvPr>
          <p:cNvPicPr>
            <a:picLocks noChangeAspect="1"/>
          </p:cNvPicPr>
          <p:nvPr/>
        </p:nvPicPr>
        <p:blipFill rotWithShape="1">
          <a:blip r:embed="rId7"/>
          <a:srcRect t="24775"/>
          <a:stretch/>
        </p:blipFill>
        <p:spPr>
          <a:xfrm>
            <a:off x="5553492" y="6244822"/>
            <a:ext cx="6532018" cy="613179"/>
          </a:xfrm>
          <a:prstGeom prst="rect">
            <a:avLst/>
          </a:prstGeom>
        </p:spPr>
      </p:pic>
      <p:sp>
        <p:nvSpPr>
          <p:cNvPr id="18" name="TextBox 17">
            <a:extLst>
              <a:ext uri="{FF2B5EF4-FFF2-40B4-BE49-F238E27FC236}">
                <a16:creationId xmlns:a16="http://schemas.microsoft.com/office/drawing/2014/main" id="{3AE0A80D-E715-E04D-8A17-BB36F9340C43}"/>
              </a:ext>
            </a:extLst>
          </p:cNvPr>
          <p:cNvSpPr txBox="1"/>
          <p:nvPr/>
        </p:nvSpPr>
        <p:spPr>
          <a:xfrm>
            <a:off x="5553492" y="5838982"/>
            <a:ext cx="3633490" cy="369332"/>
          </a:xfrm>
          <a:prstGeom prst="rect">
            <a:avLst/>
          </a:prstGeom>
          <a:noFill/>
        </p:spPr>
        <p:txBody>
          <a:bodyPr wrap="square" rtlCol="0">
            <a:spAutoFit/>
          </a:bodyPr>
          <a:lstStyle/>
          <a:p>
            <a:r>
              <a:rPr lang="en-US" dirty="0">
                <a:solidFill>
                  <a:schemeClr val="bg1"/>
                </a:solidFill>
              </a:rPr>
              <a:t>Subgraph of 50000 nodes level</a:t>
            </a:r>
          </a:p>
        </p:txBody>
      </p:sp>
    </p:spTree>
    <p:extLst>
      <p:ext uri="{BB962C8B-B14F-4D97-AF65-F5344CB8AC3E}">
        <p14:creationId xmlns:p14="http://schemas.microsoft.com/office/powerpoint/2010/main" val="8253416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FF9A-D877-9048-AA1A-EF69BA534599}"/>
              </a:ext>
            </a:extLst>
          </p:cNvPr>
          <p:cNvSpPr>
            <a:spLocks noGrp="1"/>
          </p:cNvSpPr>
          <p:nvPr>
            <p:ph type="title"/>
          </p:nvPr>
        </p:nvSpPr>
        <p:spPr>
          <a:xfrm>
            <a:off x="4193167" y="2728735"/>
            <a:ext cx="5499473" cy="1400530"/>
          </a:xfrm>
        </p:spPr>
        <p:txBody>
          <a:bodyPr/>
          <a:lstStyle/>
          <a:p>
            <a:r>
              <a:rPr lang="en-US" dirty="0"/>
              <a:t>Thank You</a:t>
            </a:r>
          </a:p>
        </p:txBody>
      </p:sp>
    </p:spTree>
    <p:extLst>
      <p:ext uri="{BB962C8B-B14F-4D97-AF65-F5344CB8AC3E}">
        <p14:creationId xmlns:p14="http://schemas.microsoft.com/office/powerpoint/2010/main" val="3101517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5E5A-671A-3C4C-8EC8-9C2FDF6A7D07}"/>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r>
              <a:rPr lang="en-US" sz="2300"/>
              <a:t>Use cases</a:t>
            </a:r>
            <a:br>
              <a:rPr lang="en-US" sz="2300"/>
            </a:br>
            <a:br>
              <a:rPr lang="en-US" sz="2300"/>
            </a:br>
            <a:br>
              <a:rPr lang="en-US" sz="2300"/>
            </a:br>
            <a:endParaRPr lang="en-US" sz="2300"/>
          </a:p>
        </p:txBody>
      </p:sp>
      <p:sp>
        <p:nvSpPr>
          <p:cNvPr id="21" name="Freeform: Shape 20">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3"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545A6AD3-F669-9348-AB1B-6124675CF5B2}"/>
              </a:ext>
            </a:extLst>
          </p:cNvPr>
          <p:cNvPicPr>
            <a:picLocks noChangeAspect="1"/>
          </p:cNvPicPr>
          <p:nvPr/>
        </p:nvPicPr>
        <p:blipFill>
          <a:blip r:embed="rId3"/>
          <a:stretch>
            <a:fillRect/>
          </a:stretch>
        </p:blipFill>
        <p:spPr>
          <a:xfrm>
            <a:off x="7291258" y="647699"/>
            <a:ext cx="3055775" cy="3242202"/>
          </a:xfrm>
          <a:prstGeom prst="rect">
            <a:avLst/>
          </a:prstGeom>
          <a:effectLst/>
        </p:spPr>
      </p:pic>
      <p:sp>
        <p:nvSpPr>
          <p:cNvPr id="25" name="Rectangle 24">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A485F01F-3F82-6641-A0E6-9DFD44233F3A}"/>
              </a:ext>
            </a:extLst>
          </p:cNvPr>
          <p:cNvSpPr txBox="1"/>
          <p:nvPr/>
        </p:nvSpPr>
        <p:spPr>
          <a:xfrm>
            <a:off x="646113" y="2052918"/>
            <a:ext cx="4165146" cy="419548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a:latin typeface="+mj-lt"/>
                <a:ea typeface="+mj-ea"/>
                <a:cs typeface="+mj-cs"/>
              </a:rPr>
              <a:t>The player provides the game screen shoots just like grid graph on the left. Our solver will print the solution, and draw it out.</a:t>
            </a:r>
          </a:p>
          <a:p>
            <a:pPr>
              <a:spcBef>
                <a:spcPts val="1000"/>
              </a:spcBef>
              <a:buClr>
                <a:schemeClr val="bg2">
                  <a:lumMod val="40000"/>
                  <a:lumOff val="60000"/>
                </a:schemeClr>
              </a:buClr>
              <a:buSzPct val="80000"/>
              <a:buFont typeface="Wingdings 3" charset="2"/>
              <a:buChar char=""/>
            </a:pPr>
            <a:endParaRPr lang="en-US">
              <a:latin typeface="+mj-lt"/>
              <a:ea typeface="+mj-ea"/>
              <a:cs typeface="+mj-cs"/>
            </a:endParaRPr>
          </a:p>
          <a:p>
            <a:pPr>
              <a:spcBef>
                <a:spcPts val="1000"/>
              </a:spcBef>
              <a:buClr>
                <a:schemeClr val="bg2">
                  <a:lumMod val="40000"/>
                  <a:lumOff val="60000"/>
                </a:schemeClr>
              </a:buClr>
              <a:buSzPct val="80000"/>
              <a:buFont typeface="Wingdings 3" charset="2"/>
              <a:buChar char=""/>
            </a:pPr>
            <a:r>
              <a:rPr lang="en-US">
                <a:latin typeface="+mj-lt"/>
                <a:ea typeface="+mj-ea"/>
                <a:cs typeface="+mj-cs"/>
              </a:rPr>
              <a:t>We have huge grapghs like maps, Interpersonal relationships in real world world. Customer provides a start point and nodes they plan to visit. We will return him a one-way path solution that pass all nodes he wants without repetition.</a:t>
            </a:r>
          </a:p>
          <a:p>
            <a:pPr>
              <a:spcBef>
                <a:spcPts val="1000"/>
              </a:spcBef>
              <a:buClr>
                <a:schemeClr val="bg2">
                  <a:lumMod val="40000"/>
                  <a:lumOff val="60000"/>
                </a:schemeClr>
              </a:buClr>
              <a:buSzPct val="80000"/>
              <a:buFont typeface="Wingdings 3" charset="2"/>
              <a:buChar char=""/>
            </a:pPr>
            <a:endParaRPr lang="en-US">
              <a:latin typeface="+mj-lt"/>
              <a:ea typeface="+mj-ea"/>
              <a:cs typeface="+mj-cs"/>
            </a:endParaRPr>
          </a:p>
          <a:p>
            <a:pPr>
              <a:spcBef>
                <a:spcPts val="1000"/>
              </a:spcBef>
              <a:buClr>
                <a:schemeClr val="bg2">
                  <a:lumMod val="40000"/>
                  <a:lumOff val="60000"/>
                </a:schemeClr>
              </a:buClr>
              <a:buSzPct val="80000"/>
              <a:buFont typeface="Wingdings 3" charset="2"/>
              <a:buChar char=""/>
            </a:pPr>
            <a:endParaRPr lang="en-US">
              <a:latin typeface="+mj-lt"/>
              <a:ea typeface="+mj-ea"/>
              <a:cs typeface="+mj-cs"/>
            </a:endParaRPr>
          </a:p>
          <a:p>
            <a:pPr>
              <a:spcBef>
                <a:spcPts val="1000"/>
              </a:spcBef>
              <a:buClr>
                <a:schemeClr val="bg2">
                  <a:lumMod val="40000"/>
                  <a:lumOff val="60000"/>
                </a:schemeClr>
              </a:buClr>
              <a:buSzPct val="80000"/>
              <a:buFont typeface="Wingdings 3" charset="2"/>
              <a:buChar char=""/>
            </a:pPr>
            <a:endParaRPr lang="en-US">
              <a:latin typeface="+mj-lt"/>
              <a:ea typeface="+mj-ea"/>
              <a:cs typeface="+mj-cs"/>
            </a:endParaRPr>
          </a:p>
        </p:txBody>
      </p:sp>
      <p:pic>
        <p:nvPicPr>
          <p:cNvPr id="16" name="Picture 15">
            <a:extLst>
              <a:ext uri="{FF2B5EF4-FFF2-40B4-BE49-F238E27FC236}">
                <a16:creationId xmlns:a16="http://schemas.microsoft.com/office/drawing/2014/main" id="{2E94B3BE-7264-3F49-A155-F578F9115934}"/>
              </a:ext>
            </a:extLst>
          </p:cNvPr>
          <p:cNvPicPr>
            <a:picLocks noChangeAspect="1"/>
          </p:cNvPicPr>
          <p:nvPr/>
        </p:nvPicPr>
        <p:blipFill>
          <a:blip r:embed="rId4"/>
          <a:stretch>
            <a:fillRect/>
          </a:stretch>
        </p:blipFill>
        <p:spPr>
          <a:xfrm>
            <a:off x="7597362" y="4085841"/>
            <a:ext cx="2443567" cy="2162557"/>
          </a:xfrm>
          <a:prstGeom prst="rect">
            <a:avLst/>
          </a:prstGeom>
          <a:effectLst/>
        </p:spPr>
      </p:pic>
    </p:spTree>
    <p:extLst>
      <p:ext uri="{BB962C8B-B14F-4D97-AF65-F5344CB8AC3E}">
        <p14:creationId xmlns:p14="http://schemas.microsoft.com/office/powerpoint/2010/main" val="24053379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9412F-E252-3342-A1AC-7AEFC05F67A9}"/>
              </a:ext>
            </a:extLst>
          </p:cNvPr>
          <p:cNvSpPr>
            <a:spLocks noGrp="1"/>
          </p:cNvSpPr>
          <p:nvPr>
            <p:ph type="title"/>
          </p:nvPr>
        </p:nvSpPr>
        <p:spPr>
          <a:xfrm>
            <a:off x="643855" y="1447800"/>
            <a:ext cx="3108626" cy="4572000"/>
          </a:xfrm>
        </p:spPr>
        <p:txBody>
          <a:bodyPr anchor="ctr">
            <a:normAutofit/>
          </a:bodyPr>
          <a:lstStyle/>
          <a:p>
            <a:r>
              <a:rPr lang="en-US" sz="3200" dirty="0">
                <a:solidFill>
                  <a:srgbClr val="F2F2F2"/>
                </a:solidFill>
              </a:rPr>
              <a:t>Data Source</a:t>
            </a:r>
          </a:p>
        </p:txBody>
      </p:sp>
      <p:sp>
        <p:nvSpPr>
          <p:cNvPr id="23" name="Freeform: Shape 22">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7" name="Rectangle 26">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1575FD6-F991-4102-8BB1-153E7F01EF8C}"/>
              </a:ext>
            </a:extLst>
          </p:cNvPr>
          <p:cNvGraphicFramePr>
            <a:graphicFrameLocks noGrp="1"/>
          </p:cNvGraphicFramePr>
          <p:nvPr>
            <p:ph idx="1"/>
            <p:extLst>
              <p:ext uri="{D42A27DB-BD31-4B8C-83A1-F6EECF244321}">
                <p14:modId xmlns:p14="http://schemas.microsoft.com/office/powerpoint/2010/main" val="127165951"/>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868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91A-369F-6544-A45C-DA85C889F130}"/>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Milestones:</a:t>
            </a:r>
          </a:p>
        </p:txBody>
      </p:sp>
      <p:sp>
        <p:nvSpPr>
          <p:cNvPr id="4" name="Content Placeholder 2">
            <a:extLst>
              <a:ext uri="{FF2B5EF4-FFF2-40B4-BE49-F238E27FC236}">
                <a16:creationId xmlns:a16="http://schemas.microsoft.com/office/drawing/2014/main" id="{C1F7B058-E38E-184B-B02B-DC5BD6DE2D3A}"/>
              </a:ext>
            </a:extLst>
          </p:cNvPr>
          <p:cNvSpPr>
            <a:spLocks noGrp="1"/>
          </p:cNvSpPr>
          <p:nvPr>
            <p:ph idx="1"/>
          </p:nvPr>
        </p:nvSpPr>
        <p:spPr>
          <a:xfrm>
            <a:off x="648930" y="1732298"/>
            <a:ext cx="6905941" cy="4496435"/>
          </a:xfrm>
        </p:spPr>
        <p:txBody>
          <a:bodyPr>
            <a:normAutofit/>
          </a:bodyPr>
          <a:lstStyle/>
          <a:p>
            <a:r>
              <a:rPr lang="en-US" dirty="0"/>
              <a:t>Mar, 30: implement utilizing </a:t>
            </a:r>
            <a:r>
              <a:rPr lang="en-US" dirty="0" err="1"/>
              <a:t>Opencv</a:t>
            </a:r>
            <a:r>
              <a:rPr lang="en-US" dirty="0"/>
              <a:t> package to convert screen shots of game to matrixes.</a:t>
            </a:r>
          </a:p>
          <a:p>
            <a:r>
              <a:rPr lang="en-US" dirty="0"/>
              <a:t>Apr, 8: implement API of undirected graph specified for this game, and implement the algorithms methods, return the solution.</a:t>
            </a:r>
          </a:p>
          <a:p>
            <a:r>
              <a:rPr lang="en-US" dirty="0"/>
              <a:t>Apr, 13: write tests and debug the game part of the project, also improve the algorithms to make it faster</a:t>
            </a:r>
          </a:p>
          <a:p>
            <a:r>
              <a:rPr lang="en-US" dirty="0"/>
              <a:t>Apr, 18: design the model to read in .</a:t>
            </a:r>
            <a:r>
              <a:rPr lang="en-US" dirty="0" err="1"/>
              <a:t>gml</a:t>
            </a:r>
            <a:r>
              <a:rPr lang="en-US" dirty="0"/>
              <a:t> file, and also convert real world maps to .</a:t>
            </a:r>
            <a:r>
              <a:rPr lang="en-US" dirty="0" err="1"/>
              <a:t>gml</a:t>
            </a:r>
            <a:r>
              <a:rPr lang="en-US" dirty="0"/>
              <a:t> files</a:t>
            </a:r>
          </a:p>
          <a:p>
            <a:r>
              <a:rPr lang="en-US" dirty="0"/>
              <a:t>Apr, 20: tests and calculate accuracy and speed of the project</a:t>
            </a:r>
          </a:p>
        </p:txBody>
      </p:sp>
      <p:sp>
        <p:nvSpPr>
          <p:cNvPr id="6" name="Oval 5">
            <a:extLst>
              <a:ext uri="{FF2B5EF4-FFF2-40B4-BE49-F238E27FC236}">
                <a16:creationId xmlns:a16="http://schemas.microsoft.com/office/drawing/2014/main" id="{1F17DD7F-C2B2-174B-B10F-4D543E86FC3B}"/>
              </a:ext>
            </a:extLst>
          </p:cNvPr>
          <p:cNvSpPr/>
          <p:nvPr/>
        </p:nvSpPr>
        <p:spPr>
          <a:xfrm>
            <a:off x="7680960" y="1821181"/>
            <a:ext cx="274320" cy="29718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C0C0C0"/>
              </a:highlight>
            </a:endParaRPr>
          </a:p>
        </p:txBody>
      </p:sp>
      <p:sp>
        <p:nvSpPr>
          <p:cNvPr id="7" name="Donut 6">
            <a:extLst>
              <a:ext uri="{FF2B5EF4-FFF2-40B4-BE49-F238E27FC236}">
                <a16:creationId xmlns:a16="http://schemas.microsoft.com/office/drawing/2014/main" id="{651DA805-FFE2-D74F-9013-F94AC51C2E13}"/>
              </a:ext>
            </a:extLst>
          </p:cNvPr>
          <p:cNvSpPr/>
          <p:nvPr/>
        </p:nvSpPr>
        <p:spPr>
          <a:xfrm>
            <a:off x="7680960" y="4572000"/>
            <a:ext cx="274320" cy="320040"/>
          </a:xfrm>
          <a:prstGeom prst="donu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a:extLst>
              <a:ext uri="{FF2B5EF4-FFF2-40B4-BE49-F238E27FC236}">
                <a16:creationId xmlns:a16="http://schemas.microsoft.com/office/drawing/2014/main" id="{49C0F3FE-72B0-334B-9A01-D362689946B5}"/>
              </a:ext>
            </a:extLst>
          </p:cNvPr>
          <p:cNvSpPr/>
          <p:nvPr/>
        </p:nvSpPr>
        <p:spPr>
          <a:xfrm>
            <a:off x="7680960" y="5387340"/>
            <a:ext cx="274320" cy="29718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F18712-3836-5346-8EA1-16D7AF35E61F}"/>
              </a:ext>
            </a:extLst>
          </p:cNvPr>
          <p:cNvSpPr/>
          <p:nvPr/>
        </p:nvSpPr>
        <p:spPr>
          <a:xfrm>
            <a:off x="7680960" y="3528545"/>
            <a:ext cx="274320" cy="29718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1DBE722-ABBE-B646-B863-E4D5EA708A6C}"/>
              </a:ext>
            </a:extLst>
          </p:cNvPr>
          <p:cNvSpPr/>
          <p:nvPr/>
        </p:nvSpPr>
        <p:spPr>
          <a:xfrm>
            <a:off x="7680960" y="2516990"/>
            <a:ext cx="274320" cy="29718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72DA443-8276-AD41-BB9F-B514D124F1D5}"/>
              </a:ext>
            </a:extLst>
          </p:cNvPr>
          <p:cNvSpPr txBox="1"/>
          <p:nvPr/>
        </p:nvSpPr>
        <p:spPr>
          <a:xfrm>
            <a:off x="9189720" y="1734035"/>
            <a:ext cx="2080260" cy="369332"/>
          </a:xfrm>
          <a:prstGeom prst="rect">
            <a:avLst/>
          </a:prstGeom>
          <a:noFill/>
        </p:spPr>
        <p:txBody>
          <a:bodyPr wrap="square" rtlCol="0">
            <a:spAutoFit/>
          </a:bodyPr>
          <a:lstStyle/>
          <a:p>
            <a:r>
              <a:rPr lang="en-US" dirty="0"/>
              <a:t>Author: </a:t>
            </a:r>
            <a:r>
              <a:rPr lang="en-US" dirty="0" err="1"/>
              <a:t>Zechuan</a:t>
            </a:r>
            <a:endParaRPr lang="en-US" dirty="0"/>
          </a:p>
        </p:txBody>
      </p:sp>
      <p:sp>
        <p:nvSpPr>
          <p:cNvPr id="14" name="TextBox 13">
            <a:extLst>
              <a:ext uri="{FF2B5EF4-FFF2-40B4-BE49-F238E27FC236}">
                <a16:creationId xmlns:a16="http://schemas.microsoft.com/office/drawing/2014/main" id="{08C7B7D1-5FA9-6F4F-BE20-121A68D83FEE}"/>
              </a:ext>
            </a:extLst>
          </p:cNvPr>
          <p:cNvSpPr txBox="1"/>
          <p:nvPr/>
        </p:nvSpPr>
        <p:spPr>
          <a:xfrm>
            <a:off x="9189720" y="2402567"/>
            <a:ext cx="2080260" cy="369332"/>
          </a:xfrm>
          <a:prstGeom prst="rect">
            <a:avLst/>
          </a:prstGeom>
          <a:noFill/>
        </p:spPr>
        <p:txBody>
          <a:bodyPr wrap="square" rtlCol="0">
            <a:spAutoFit/>
          </a:bodyPr>
          <a:lstStyle/>
          <a:p>
            <a:r>
              <a:rPr lang="en-US" dirty="0"/>
              <a:t>Author: </a:t>
            </a:r>
            <a:r>
              <a:rPr lang="en-US" dirty="0" err="1"/>
              <a:t>Lingyu</a:t>
            </a:r>
            <a:endParaRPr lang="en-US" dirty="0"/>
          </a:p>
        </p:txBody>
      </p:sp>
      <p:sp>
        <p:nvSpPr>
          <p:cNvPr id="15" name="TextBox 14">
            <a:extLst>
              <a:ext uri="{FF2B5EF4-FFF2-40B4-BE49-F238E27FC236}">
                <a16:creationId xmlns:a16="http://schemas.microsoft.com/office/drawing/2014/main" id="{A8BC3CB3-3CDF-3C4A-B054-84254EC50382}"/>
              </a:ext>
            </a:extLst>
          </p:cNvPr>
          <p:cNvSpPr txBox="1"/>
          <p:nvPr/>
        </p:nvSpPr>
        <p:spPr>
          <a:xfrm>
            <a:off x="9189720" y="3515329"/>
            <a:ext cx="2491740" cy="369332"/>
          </a:xfrm>
          <a:prstGeom prst="rect">
            <a:avLst/>
          </a:prstGeom>
          <a:noFill/>
        </p:spPr>
        <p:txBody>
          <a:bodyPr wrap="square" rtlCol="0">
            <a:spAutoFit/>
          </a:bodyPr>
          <a:lstStyle/>
          <a:p>
            <a:r>
              <a:rPr lang="en-US" dirty="0"/>
              <a:t>Author: whole team</a:t>
            </a:r>
          </a:p>
        </p:txBody>
      </p:sp>
      <p:sp>
        <p:nvSpPr>
          <p:cNvPr id="16" name="TextBox 15">
            <a:extLst>
              <a:ext uri="{FF2B5EF4-FFF2-40B4-BE49-F238E27FC236}">
                <a16:creationId xmlns:a16="http://schemas.microsoft.com/office/drawing/2014/main" id="{5AD77CBB-6670-C74C-98A7-E1057D87B77C}"/>
              </a:ext>
            </a:extLst>
          </p:cNvPr>
          <p:cNvSpPr txBox="1"/>
          <p:nvPr/>
        </p:nvSpPr>
        <p:spPr>
          <a:xfrm>
            <a:off x="9189720" y="4526280"/>
            <a:ext cx="2080260" cy="646331"/>
          </a:xfrm>
          <a:prstGeom prst="rect">
            <a:avLst/>
          </a:prstGeom>
          <a:noFill/>
        </p:spPr>
        <p:txBody>
          <a:bodyPr wrap="square" rtlCol="0">
            <a:spAutoFit/>
          </a:bodyPr>
          <a:lstStyle/>
          <a:p>
            <a:r>
              <a:rPr lang="en-US" dirty="0"/>
              <a:t>Use .txt file to replace .</a:t>
            </a:r>
            <a:r>
              <a:rPr lang="en-US" dirty="0" err="1"/>
              <a:t>gml</a:t>
            </a:r>
            <a:r>
              <a:rPr lang="en-US" dirty="0"/>
              <a:t> file</a:t>
            </a:r>
          </a:p>
        </p:txBody>
      </p:sp>
      <p:sp>
        <p:nvSpPr>
          <p:cNvPr id="17" name="TextBox 16">
            <a:extLst>
              <a:ext uri="{FF2B5EF4-FFF2-40B4-BE49-F238E27FC236}">
                <a16:creationId xmlns:a16="http://schemas.microsoft.com/office/drawing/2014/main" id="{863C3614-36F5-EA40-BCFA-5120E9A6ECEA}"/>
              </a:ext>
            </a:extLst>
          </p:cNvPr>
          <p:cNvSpPr txBox="1"/>
          <p:nvPr/>
        </p:nvSpPr>
        <p:spPr>
          <a:xfrm>
            <a:off x="9170670" y="5351264"/>
            <a:ext cx="2491740" cy="369332"/>
          </a:xfrm>
          <a:prstGeom prst="rect">
            <a:avLst/>
          </a:prstGeom>
          <a:noFill/>
        </p:spPr>
        <p:txBody>
          <a:bodyPr wrap="square" rtlCol="0">
            <a:spAutoFit/>
          </a:bodyPr>
          <a:lstStyle/>
          <a:p>
            <a:r>
              <a:rPr lang="en-US" dirty="0"/>
              <a:t>Author: whole team</a:t>
            </a:r>
          </a:p>
        </p:txBody>
      </p:sp>
    </p:spTree>
    <p:extLst>
      <p:ext uri="{BB962C8B-B14F-4D97-AF65-F5344CB8AC3E}">
        <p14:creationId xmlns:p14="http://schemas.microsoft.com/office/powerpoint/2010/main" val="1560837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663E084-A15C-4522-B69D-075B9DE63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893F7C-0EE2-4FE5-B138-3559C2789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Freeform 15">
            <a:extLst>
              <a:ext uri="{FF2B5EF4-FFF2-40B4-BE49-F238E27FC236}">
                <a16:creationId xmlns:a16="http://schemas.microsoft.com/office/drawing/2014/main" id="{83FA45AC-C3AE-42B6-93D5-A5EAF5CB8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4" name="Freeform 5">
            <a:extLst>
              <a:ext uri="{FF2B5EF4-FFF2-40B4-BE49-F238E27FC236}">
                <a16:creationId xmlns:a16="http://schemas.microsoft.com/office/drawing/2014/main" id="{779122DE-7DB6-4BA9-B297-68989FB51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9BFF26AA-83CD-1D49-8747-F8A6B04F961E}"/>
              </a:ext>
            </a:extLst>
          </p:cNvPr>
          <p:cNvSpPr>
            <a:spLocks noGrp="1"/>
          </p:cNvSpPr>
          <p:nvPr>
            <p:ph type="title"/>
          </p:nvPr>
        </p:nvSpPr>
        <p:spPr>
          <a:xfrm>
            <a:off x="536995" y="5793780"/>
            <a:ext cx="9345155" cy="861802"/>
          </a:xfrm>
        </p:spPr>
        <p:txBody>
          <a:bodyPr vert="horz" lIns="91440" tIns="45720" rIns="91440" bIns="45720" rtlCol="0" anchor="b">
            <a:normAutofit fontScale="90000"/>
          </a:bodyPr>
          <a:lstStyle/>
          <a:p>
            <a:r>
              <a:rPr lang="en-US" sz="3600" dirty="0"/>
              <a:t>Image Converting:</a:t>
            </a:r>
            <a:br>
              <a:rPr lang="en-US" sz="4800" dirty="0"/>
            </a:br>
            <a:r>
              <a:rPr lang="en-US" sz="2200" dirty="0"/>
              <a:t>1.binarization: binarize the origin image;   </a:t>
            </a:r>
            <a:br>
              <a:rPr lang="en-US" sz="2200" dirty="0"/>
            </a:br>
            <a:r>
              <a:rPr lang="en-US" sz="2200" dirty="0"/>
              <a:t>2.cut1: cut the noisy part;</a:t>
            </a:r>
            <a:br>
              <a:rPr lang="en-US" sz="2200" dirty="0"/>
            </a:br>
            <a:r>
              <a:rPr lang="en-US" sz="2200" dirty="0"/>
              <a:t>3.cut2: cut the marginal</a:t>
            </a:r>
            <a:br>
              <a:rPr lang="en-US" sz="2200" dirty="0"/>
            </a:br>
            <a:r>
              <a:rPr lang="en-US" sz="2200" dirty="0"/>
              <a:t>4.get all black line number =&gt; get the pixel coordinate and matrix row/col </a:t>
            </a:r>
            <a:r>
              <a:rPr lang="en-US" sz="2200" dirty="0" err="1"/>
              <a:t>nummber</a:t>
            </a:r>
            <a:r>
              <a:rPr lang="en-US" sz="2200" dirty="0"/>
              <a:t>;</a:t>
            </a:r>
            <a:endParaRPr lang="en-US" sz="2700" dirty="0"/>
          </a:p>
        </p:txBody>
      </p:sp>
      <p:pic>
        <p:nvPicPr>
          <p:cNvPr id="7" name="Picture 6">
            <a:extLst>
              <a:ext uri="{FF2B5EF4-FFF2-40B4-BE49-F238E27FC236}">
                <a16:creationId xmlns:a16="http://schemas.microsoft.com/office/drawing/2014/main" id="{A159DFF3-7746-7149-9C17-C02F6BB35025}"/>
              </a:ext>
            </a:extLst>
          </p:cNvPr>
          <p:cNvPicPr>
            <a:picLocks noChangeAspect="1"/>
          </p:cNvPicPr>
          <p:nvPr/>
        </p:nvPicPr>
        <p:blipFill>
          <a:blip r:embed="rId7"/>
          <a:stretch>
            <a:fillRect/>
          </a:stretch>
        </p:blipFill>
        <p:spPr>
          <a:xfrm>
            <a:off x="3179151" y="597959"/>
            <a:ext cx="1588314" cy="3291844"/>
          </a:xfrm>
          <a:prstGeom prst="rect">
            <a:avLst/>
          </a:prstGeom>
          <a:effectLst/>
        </p:spPr>
      </p:pic>
      <p:pic>
        <p:nvPicPr>
          <p:cNvPr id="5" name="Content Placeholder 4">
            <a:extLst>
              <a:ext uri="{FF2B5EF4-FFF2-40B4-BE49-F238E27FC236}">
                <a16:creationId xmlns:a16="http://schemas.microsoft.com/office/drawing/2014/main" id="{FEC80AF2-D74B-9D41-A5E4-78833F46F48A}"/>
              </a:ext>
            </a:extLst>
          </p:cNvPr>
          <p:cNvPicPr>
            <a:picLocks noGrp="1" noChangeAspect="1"/>
          </p:cNvPicPr>
          <p:nvPr>
            <p:ph idx="1"/>
          </p:nvPr>
        </p:nvPicPr>
        <p:blipFill>
          <a:blip r:embed="rId8"/>
          <a:stretch>
            <a:fillRect/>
          </a:stretch>
        </p:blipFill>
        <p:spPr>
          <a:xfrm>
            <a:off x="854746" y="570703"/>
            <a:ext cx="1588314" cy="3291844"/>
          </a:xfrm>
          <a:prstGeom prst="rect">
            <a:avLst/>
          </a:prstGeom>
          <a:effectLst/>
        </p:spPr>
      </p:pic>
      <p:pic>
        <p:nvPicPr>
          <p:cNvPr id="11" name="Picture 10">
            <a:extLst>
              <a:ext uri="{FF2B5EF4-FFF2-40B4-BE49-F238E27FC236}">
                <a16:creationId xmlns:a16="http://schemas.microsoft.com/office/drawing/2014/main" id="{B25F072C-4ACB-EE4F-8EB6-36083A1547B3}"/>
              </a:ext>
            </a:extLst>
          </p:cNvPr>
          <p:cNvPicPr>
            <a:picLocks noChangeAspect="1"/>
          </p:cNvPicPr>
          <p:nvPr/>
        </p:nvPicPr>
        <p:blipFill>
          <a:blip r:embed="rId9"/>
          <a:stretch>
            <a:fillRect/>
          </a:stretch>
        </p:blipFill>
        <p:spPr>
          <a:xfrm>
            <a:off x="7872921" y="911349"/>
            <a:ext cx="2167128" cy="2717401"/>
          </a:xfrm>
          <a:prstGeom prst="rect">
            <a:avLst/>
          </a:prstGeom>
          <a:effectLst/>
        </p:spPr>
      </p:pic>
      <p:pic>
        <p:nvPicPr>
          <p:cNvPr id="9" name="Picture 8">
            <a:extLst>
              <a:ext uri="{FF2B5EF4-FFF2-40B4-BE49-F238E27FC236}">
                <a16:creationId xmlns:a16="http://schemas.microsoft.com/office/drawing/2014/main" id="{A3F45AE2-0225-0E48-958E-6E5FFE8EF984}"/>
              </a:ext>
            </a:extLst>
          </p:cNvPr>
          <p:cNvPicPr>
            <a:picLocks noChangeAspect="1"/>
          </p:cNvPicPr>
          <p:nvPr/>
        </p:nvPicPr>
        <p:blipFill>
          <a:blip r:embed="rId10"/>
          <a:stretch>
            <a:fillRect/>
          </a:stretch>
        </p:blipFill>
        <p:spPr>
          <a:xfrm>
            <a:off x="5237881" y="1333688"/>
            <a:ext cx="2167128" cy="1820387"/>
          </a:xfrm>
          <a:prstGeom prst="rect">
            <a:avLst/>
          </a:prstGeom>
          <a:effectLst/>
        </p:spPr>
      </p:pic>
      <p:sp>
        <p:nvSpPr>
          <p:cNvPr id="6" name="箭头: 右 5">
            <a:extLst>
              <a:ext uri="{FF2B5EF4-FFF2-40B4-BE49-F238E27FC236}">
                <a16:creationId xmlns:a16="http://schemas.microsoft.com/office/drawing/2014/main" id="{390A5C42-0F2F-408D-97E6-6C6669979642}"/>
              </a:ext>
            </a:extLst>
          </p:cNvPr>
          <p:cNvSpPr/>
          <p:nvPr/>
        </p:nvSpPr>
        <p:spPr>
          <a:xfrm>
            <a:off x="2443060" y="1884938"/>
            <a:ext cx="735787" cy="48874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A5EF12AA-3458-48A5-9712-F73189867655}"/>
              </a:ext>
            </a:extLst>
          </p:cNvPr>
          <p:cNvSpPr/>
          <p:nvPr/>
        </p:nvSpPr>
        <p:spPr>
          <a:xfrm>
            <a:off x="4633528" y="1791558"/>
            <a:ext cx="735787" cy="48874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8C692748-BF67-482D-BC13-A6CCEA51F54C}"/>
              </a:ext>
            </a:extLst>
          </p:cNvPr>
          <p:cNvSpPr/>
          <p:nvPr/>
        </p:nvSpPr>
        <p:spPr>
          <a:xfrm>
            <a:off x="7271376" y="1728876"/>
            <a:ext cx="735787" cy="48874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69715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F26AA-83CD-1D49-8747-F8A6B04F961E}"/>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b="0" i="0" kern="1200" dirty="0">
                <a:solidFill>
                  <a:srgbClr val="EBEBEB"/>
                </a:solidFill>
                <a:latin typeface="+mj-lt"/>
                <a:ea typeface="+mj-ea"/>
                <a:cs typeface="+mj-cs"/>
              </a:rPr>
              <a:t>Image Converting</a:t>
            </a:r>
            <a:br>
              <a:rPr lang="en-US" b="0" i="0" kern="1200" dirty="0">
                <a:solidFill>
                  <a:srgbClr val="EBEBEB"/>
                </a:solidFill>
                <a:latin typeface="+mj-lt"/>
                <a:ea typeface="+mj-ea"/>
                <a:cs typeface="+mj-cs"/>
              </a:rPr>
            </a:br>
            <a:endParaRPr lang="en-US" b="0" i="0" kern="1200" dirty="0">
              <a:solidFill>
                <a:srgbClr val="EBEBEB"/>
              </a:solidFill>
              <a:latin typeface="+mj-lt"/>
              <a:ea typeface="+mj-ea"/>
              <a:cs typeface="+mj-cs"/>
            </a:endParaRPr>
          </a:p>
        </p:txBody>
      </p:sp>
      <p:sp>
        <p:nvSpPr>
          <p:cNvPr id="5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5" name="Freeform: Shape 5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2" name="图片 11">
            <a:extLst>
              <a:ext uri="{FF2B5EF4-FFF2-40B4-BE49-F238E27FC236}">
                <a16:creationId xmlns:a16="http://schemas.microsoft.com/office/drawing/2014/main" id="{D78913D4-BF86-48B1-9136-9503F5D7A1EE}"/>
              </a:ext>
            </a:extLst>
          </p:cNvPr>
          <p:cNvPicPr>
            <a:picLocks noChangeAspect="1"/>
          </p:cNvPicPr>
          <p:nvPr/>
        </p:nvPicPr>
        <p:blipFill>
          <a:blip r:embed="rId6"/>
          <a:stretch>
            <a:fillRect/>
          </a:stretch>
        </p:blipFill>
        <p:spPr>
          <a:xfrm>
            <a:off x="296610" y="1325880"/>
            <a:ext cx="6998299" cy="4373936"/>
          </a:xfrm>
          <a:prstGeom prst="rect">
            <a:avLst/>
          </a:prstGeom>
          <a:effectLst/>
        </p:spPr>
      </p:pic>
    </p:spTree>
    <p:extLst>
      <p:ext uri="{BB962C8B-B14F-4D97-AF65-F5344CB8AC3E}">
        <p14:creationId xmlns:p14="http://schemas.microsoft.com/office/powerpoint/2010/main" val="1009136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4" name="Picture 5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6" name="Oval 5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8" name="Picture 5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0" name="Picture 5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2" name="Rectangle 6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EB45F5-E4F7-A642-9BA8-FAF978C7A4D5}"/>
              </a:ext>
            </a:extLst>
          </p:cNvPr>
          <p:cNvSpPr>
            <a:spLocks noGrp="1"/>
          </p:cNvSpPr>
          <p:nvPr>
            <p:ph type="title"/>
          </p:nvPr>
        </p:nvSpPr>
        <p:spPr>
          <a:xfrm>
            <a:off x="636915" y="4996521"/>
            <a:ext cx="9184606" cy="1179870"/>
          </a:xfrm>
        </p:spPr>
        <p:txBody>
          <a:bodyPr vert="horz" lIns="91440" tIns="45720" rIns="91440" bIns="45720" rtlCol="0" anchor="b">
            <a:normAutofit fontScale="90000"/>
          </a:bodyPr>
          <a:lstStyle/>
          <a:p>
            <a:pPr>
              <a:lnSpc>
                <a:spcPct val="90000"/>
              </a:lnSpc>
            </a:pPr>
            <a:r>
              <a:rPr lang="en-US" sz="2200" dirty="0"/>
              <a:t>Then we have the matrix to solve this problem easily!</a:t>
            </a:r>
            <a:br>
              <a:rPr lang="en-US" sz="2200" dirty="0"/>
            </a:br>
            <a:r>
              <a:rPr lang="en-US" sz="2200" dirty="0"/>
              <a:t>our encapsulated class </a:t>
            </a:r>
            <a:r>
              <a:rPr lang="en-US" sz="2200" dirty="0" err="1"/>
              <a:t>Matrix.toString</a:t>
            </a:r>
            <a:r>
              <a:rPr lang="en-US" sz="2200" dirty="0"/>
              <a:t>() is like</a:t>
            </a:r>
            <a:r>
              <a:rPr lang="en-US" sz="2200" dirty="0">
                <a:sym typeface="Wingdings" panose="05000000000000000000" pitchFamily="2" charset="2"/>
              </a:rPr>
              <a:t>: </a:t>
            </a:r>
            <a:br>
              <a:rPr lang="en-US" sz="2200" dirty="0">
                <a:sym typeface="Wingdings" panose="05000000000000000000" pitchFamily="2" charset="2"/>
              </a:rPr>
            </a:br>
            <a:r>
              <a:rPr lang="en-US" sz="2200" dirty="0">
                <a:sym typeface="Wingdings" panose="05000000000000000000" pitchFamily="2" charset="2"/>
              </a:rPr>
              <a:t>0 represents the unreachable node</a:t>
            </a:r>
            <a:br>
              <a:rPr lang="en-US" sz="2200" dirty="0">
                <a:sym typeface="Wingdings" panose="05000000000000000000" pitchFamily="2" charset="2"/>
              </a:rPr>
            </a:br>
            <a:r>
              <a:rPr lang="en-US" sz="2200" dirty="0">
                <a:sym typeface="Wingdings" panose="05000000000000000000" pitchFamily="2" charset="2"/>
              </a:rPr>
              <a:t>1 </a:t>
            </a:r>
            <a:r>
              <a:rPr lang="en-US" altLang="zh-CN" sz="2200" dirty="0">
                <a:sym typeface="Wingdings" panose="05000000000000000000" pitchFamily="2" charset="2"/>
              </a:rPr>
              <a:t>represents</a:t>
            </a:r>
            <a:r>
              <a:rPr lang="en-US" sz="2200" dirty="0">
                <a:sym typeface="Wingdings" panose="05000000000000000000" pitchFamily="2" charset="2"/>
              </a:rPr>
              <a:t> the normal node</a:t>
            </a:r>
            <a:br>
              <a:rPr lang="en-US" sz="2200" dirty="0">
                <a:sym typeface="Wingdings" panose="05000000000000000000" pitchFamily="2" charset="2"/>
              </a:rPr>
            </a:br>
            <a:r>
              <a:rPr lang="en-US" sz="2200" dirty="0">
                <a:sym typeface="Wingdings" panose="05000000000000000000" pitchFamily="2" charset="2"/>
              </a:rPr>
              <a:t>2 </a:t>
            </a:r>
            <a:r>
              <a:rPr lang="en-US" altLang="zh-CN" sz="2200" dirty="0">
                <a:sym typeface="Wingdings" panose="05000000000000000000" pitchFamily="2" charset="2"/>
              </a:rPr>
              <a:t>represents the start point</a:t>
            </a:r>
            <a:br>
              <a:rPr lang="en-US" sz="1500" dirty="0"/>
            </a:br>
            <a:endParaRPr lang="en-US" sz="1500" dirty="0"/>
          </a:p>
        </p:txBody>
      </p:sp>
      <p:pic>
        <p:nvPicPr>
          <p:cNvPr id="4" name="图片 3" descr="A screenshot of a cell phone&#10;&#10;Description automatically generated">
            <a:extLst>
              <a:ext uri="{FF2B5EF4-FFF2-40B4-BE49-F238E27FC236}">
                <a16:creationId xmlns:a16="http://schemas.microsoft.com/office/drawing/2014/main" id="{0ECEFCDA-A26E-4816-8E3B-808AA64B1DDE}"/>
              </a:ext>
            </a:extLst>
          </p:cNvPr>
          <p:cNvPicPr>
            <a:picLocks noChangeAspect="1"/>
          </p:cNvPicPr>
          <p:nvPr/>
        </p:nvPicPr>
        <p:blipFill rotWithShape="1">
          <a:blip r:embed="rId7"/>
          <a:srcRect t="2436" r="1" b="12472"/>
          <a:stretch/>
        </p:blipFill>
        <p:spPr>
          <a:xfrm>
            <a:off x="635458" y="640080"/>
            <a:ext cx="9186063" cy="360273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624570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45F5-E4F7-A642-9BA8-FAF978C7A4D5}"/>
              </a:ext>
            </a:extLst>
          </p:cNvPr>
          <p:cNvSpPr>
            <a:spLocks noGrp="1"/>
          </p:cNvSpPr>
          <p:nvPr>
            <p:ph type="title"/>
          </p:nvPr>
        </p:nvSpPr>
        <p:spPr>
          <a:xfrm>
            <a:off x="646111" y="452717"/>
            <a:ext cx="9404723" cy="1935375"/>
          </a:xfrm>
        </p:spPr>
        <p:txBody>
          <a:bodyPr>
            <a:normAutofit fontScale="90000"/>
          </a:bodyPr>
          <a:lstStyle/>
          <a:p>
            <a:pPr>
              <a:lnSpc>
                <a:spcPct val="90000"/>
              </a:lnSpc>
            </a:pPr>
            <a:r>
              <a:rPr lang="en-US" sz="2900" dirty="0"/>
              <a:t>From the matrix we get(perfectly converted from smartphone screen shot of the game)</a:t>
            </a:r>
            <a:br>
              <a:rPr lang="en-US" sz="2900" dirty="0"/>
            </a:br>
            <a:r>
              <a:rPr lang="en-US" sz="2900" dirty="0"/>
              <a:t>Write it into the </a:t>
            </a:r>
            <a:r>
              <a:rPr lang="en-US" sz="2900" dirty="0" err="1"/>
              <a:t>edgeList</a:t>
            </a:r>
            <a:r>
              <a:rPr lang="en-US" sz="2900" dirty="0"/>
              <a:t> txt file, and the start Point txt file</a:t>
            </a:r>
            <a:br>
              <a:rPr lang="en-US" sz="2900" dirty="0"/>
            </a:br>
            <a:r>
              <a:rPr lang="en-US" sz="2900" dirty="0" err="1"/>
              <a:t>ReadGraph</a:t>
            </a:r>
            <a:r>
              <a:rPr lang="en-US" sz="2900" dirty="0"/>
              <a:t>() =&gt; </a:t>
            </a:r>
            <a:r>
              <a:rPr lang="en-US" sz="2900" dirty="0" err="1"/>
              <a:t>GraphX</a:t>
            </a:r>
            <a:r>
              <a:rPr lang="en-US" sz="2900" dirty="0"/>
              <a:t> has strong API for </a:t>
            </a:r>
            <a:r>
              <a:rPr lang="en-US" sz="2900" dirty="0" err="1"/>
              <a:t>graphloader</a:t>
            </a:r>
            <a:r>
              <a:rPr lang="en-US" sz="2900" dirty="0"/>
              <a:t> and storage, use the </a:t>
            </a:r>
            <a:r>
              <a:rPr lang="en-US" sz="2900" dirty="0" err="1"/>
              <a:t>dfs</a:t>
            </a:r>
            <a:r>
              <a:rPr lang="en-US" sz="2900" dirty="0"/>
              <a:t> to solve it!</a:t>
            </a:r>
          </a:p>
        </p:txBody>
      </p:sp>
      <p:pic>
        <p:nvPicPr>
          <p:cNvPr id="6" name="内容占位符 5">
            <a:extLst>
              <a:ext uri="{FF2B5EF4-FFF2-40B4-BE49-F238E27FC236}">
                <a16:creationId xmlns:a16="http://schemas.microsoft.com/office/drawing/2014/main" id="{AFEAC26C-961A-4DE7-8A2C-D41A1147AD08}"/>
              </a:ext>
            </a:extLst>
          </p:cNvPr>
          <p:cNvPicPr>
            <a:picLocks noGrp="1" noChangeAspect="1"/>
          </p:cNvPicPr>
          <p:nvPr>
            <p:ph idx="1"/>
          </p:nvPr>
        </p:nvPicPr>
        <p:blipFill>
          <a:blip r:embed="rId3"/>
          <a:stretch>
            <a:fillRect/>
          </a:stretch>
        </p:blipFill>
        <p:spPr>
          <a:xfrm>
            <a:off x="646111" y="2372028"/>
            <a:ext cx="6607959" cy="4195762"/>
          </a:xfrm>
          <a:prstGeom prst="rect">
            <a:avLst/>
          </a:prstGeom>
        </p:spPr>
      </p:pic>
      <p:pic>
        <p:nvPicPr>
          <p:cNvPr id="7" name="图片 6">
            <a:extLst>
              <a:ext uri="{FF2B5EF4-FFF2-40B4-BE49-F238E27FC236}">
                <a16:creationId xmlns:a16="http://schemas.microsoft.com/office/drawing/2014/main" id="{308AFE66-3C78-4BCC-BC84-4DBDAD6C9096}"/>
              </a:ext>
            </a:extLst>
          </p:cNvPr>
          <p:cNvPicPr>
            <a:picLocks noChangeAspect="1"/>
          </p:cNvPicPr>
          <p:nvPr/>
        </p:nvPicPr>
        <p:blipFill>
          <a:blip r:embed="rId4"/>
          <a:stretch>
            <a:fillRect/>
          </a:stretch>
        </p:blipFill>
        <p:spPr>
          <a:xfrm>
            <a:off x="7439856" y="2372028"/>
            <a:ext cx="4429543" cy="4195762"/>
          </a:xfrm>
          <a:prstGeom prst="rect">
            <a:avLst/>
          </a:prstGeom>
        </p:spPr>
      </p:pic>
    </p:spTree>
    <p:extLst>
      <p:ext uri="{BB962C8B-B14F-4D97-AF65-F5344CB8AC3E}">
        <p14:creationId xmlns:p14="http://schemas.microsoft.com/office/powerpoint/2010/main" val="1626613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2" name="Rectangle 25">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F96FD20-F4AA-DC4E-B28E-0528699C56BD}"/>
              </a:ext>
            </a:extLst>
          </p:cNvPr>
          <p:cNvSpPr>
            <a:spLocks noGrp="1"/>
          </p:cNvSpPr>
          <p:nvPr>
            <p:ph type="title"/>
          </p:nvPr>
        </p:nvSpPr>
        <p:spPr>
          <a:xfrm>
            <a:off x="648930" y="629267"/>
            <a:ext cx="9252154" cy="1016654"/>
          </a:xfrm>
        </p:spPr>
        <p:txBody>
          <a:bodyPr>
            <a:normAutofit/>
          </a:bodyPr>
          <a:lstStyle/>
          <a:p>
            <a:r>
              <a:rPr lang="en-US">
                <a:solidFill>
                  <a:srgbClr val="EBEBEB"/>
                </a:solidFill>
              </a:rPr>
              <a:t>Road network of Pennsylvania</a:t>
            </a:r>
          </a:p>
        </p:txBody>
      </p:sp>
      <p:sp useBgFill="1">
        <p:nvSpPr>
          <p:cNvPr id="34" name="Freeform: Shape 29">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0" name="Content Placeholder 9">
            <a:extLst>
              <a:ext uri="{FF2B5EF4-FFF2-40B4-BE49-F238E27FC236}">
                <a16:creationId xmlns:a16="http://schemas.microsoft.com/office/drawing/2014/main" id="{B5CD6DDC-D5ED-4082-80EF-25F3B4EC62A8}"/>
              </a:ext>
            </a:extLst>
          </p:cNvPr>
          <p:cNvSpPr>
            <a:spLocks noGrp="1"/>
          </p:cNvSpPr>
          <p:nvPr>
            <p:ph idx="1"/>
          </p:nvPr>
        </p:nvSpPr>
        <p:spPr>
          <a:xfrm>
            <a:off x="648931" y="2548281"/>
            <a:ext cx="5122606" cy="3658689"/>
          </a:xfrm>
        </p:spPr>
        <p:txBody>
          <a:bodyPr>
            <a:normAutofit/>
          </a:bodyPr>
          <a:lstStyle/>
          <a:p>
            <a:r>
              <a:rPr lang="en-US" dirty="0"/>
              <a:t>Nodes : the intersections </a:t>
            </a:r>
          </a:p>
          <a:p>
            <a:r>
              <a:rPr lang="en-US" dirty="0"/>
              <a:t>about 1 million</a:t>
            </a:r>
          </a:p>
          <a:p>
            <a:endParaRPr lang="en-US" dirty="0"/>
          </a:p>
          <a:p>
            <a:r>
              <a:rPr lang="en-US" dirty="0"/>
              <a:t>Roads: the edges          </a:t>
            </a:r>
          </a:p>
          <a:p>
            <a:r>
              <a:rPr lang="en-US" dirty="0"/>
              <a:t>about 1.5 million (for undirected graph)</a:t>
            </a:r>
          </a:p>
        </p:txBody>
      </p:sp>
      <p:pic>
        <p:nvPicPr>
          <p:cNvPr id="6" name="Picture 5">
            <a:extLst>
              <a:ext uri="{FF2B5EF4-FFF2-40B4-BE49-F238E27FC236}">
                <a16:creationId xmlns:a16="http://schemas.microsoft.com/office/drawing/2014/main" id="{F13B5B3F-B37C-5D44-91E5-B8EF7D18655C}"/>
              </a:ext>
            </a:extLst>
          </p:cNvPr>
          <p:cNvPicPr>
            <a:picLocks noChangeAspect="1"/>
          </p:cNvPicPr>
          <p:nvPr/>
        </p:nvPicPr>
        <p:blipFill>
          <a:blip r:embed="rId2"/>
          <a:stretch>
            <a:fillRect/>
          </a:stretch>
        </p:blipFill>
        <p:spPr>
          <a:xfrm>
            <a:off x="6748793" y="2548281"/>
            <a:ext cx="4137873" cy="3662018"/>
          </a:xfrm>
          <a:prstGeom prst="rect">
            <a:avLst/>
          </a:prstGeom>
          <a:effectLst/>
        </p:spPr>
      </p:pic>
    </p:spTree>
    <p:extLst>
      <p:ext uri="{BB962C8B-B14F-4D97-AF65-F5344CB8AC3E}">
        <p14:creationId xmlns:p14="http://schemas.microsoft.com/office/powerpoint/2010/main" val="149764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14</TotalTime>
  <Words>635</Words>
  <Application>Microsoft Macintosh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Line Connector &amp; Path Recommend</vt:lpstr>
      <vt:lpstr>Use cases   </vt:lpstr>
      <vt:lpstr>Data Source</vt:lpstr>
      <vt:lpstr>Milestones:</vt:lpstr>
      <vt:lpstr>Image Converting: 1.binarization: binarize the origin image;    2.cut1: cut the noisy part; 3.cut2: cut the marginal 4.get all black line number =&gt; get the pixel coordinate and matrix row/col nummber;</vt:lpstr>
      <vt:lpstr>Image Converting </vt:lpstr>
      <vt:lpstr>Then we have the matrix to solve this problem easily! our encapsulated class Matrix.toString() is like:  0 represents the unreachable node 1 represents the normal node 2 represents the start point </vt:lpstr>
      <vt:lpstr>From the matrix we get(perfectly converted from smartphone screen shot of the game) Write it into the edgeList txt file, and the start Point txt file ReadGraph() =&gt; GraphX has strong API for graphloader and storage, use the dfs to solve it!</vt:lpstr>
      <vt:lpstr>Road network of Pennsylvania</vt:lpstr>
      <vt:lpstr>Single Interface for user to:</vt:lpstr>
      <vt:lpstr>The program calculate the graph and return the shortest routine for user in their selected area:</vt:lpstr>
      <vt:lpstr>Criteria</vt:lpstr>
      <vt:lpstr>PowerPoint Presentation</vt:lpstr>
      <vt:lpstr>Criteria</vt:lpstr>
      <vt:lpstr>Criteria</vt:lpstr>
      <vt:lpstr>We use subgraphs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Connector &amp; Path Recommend</dc:title>
  <dc:creator>Lingyu Chen</dc:creator>
  <cp:lastModifiedBy>Lingyu Chen</cp:lastModifiedBy>
  <cp:revision>5</cp:revision>
  <dcterms:created xsi:type="dcterms:W3CDTF">2019-04-22T02:27:37Z</dcterms:created>
  <dcterms:modified xsi:type="dcterms:W3CDTF">2019-04-22T02:43:47Z</dcterms:modified>
</cp:coreProperties>
</file>